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BeeZee Bold" panose="020B0604020202020204" charset="0"/>
      <p:regular r:id="rId24"/>
    </p:embeddedFont>
    <p:embeddedFont>
      <p:font typeface="Canva Sans" panose="020B0604020202020204" charset="0"/>
      <p:regular r:id="rId25"/>
    </p:embeddedFont>
    <p:embeddedFont>
      <p:font typeface="Now" panose="020B0604020202020204" charset="0"/>
      <p:regular r:id="rId26"/>
    </p:embeddedFont>
    <p:embeddedFont>
      <p:font typeface="Now Bold" panose="020B0604020202020204" charset="0"/>
      <p:regular r:id="rId27"/>
    </p:embeddedFont>
    <p:embeddedFont>
      <p:font typeface="Now Heavy" panose="020B0604020202020204" charset="0"/>
      <p:regular r:id="rId28"/>
    </p:embeddedFont>
    <p:embeddedFont>
      <p:font typeface="Raleway Heavy"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najef.2018.06.013" TargetMode="External"/><Relationship Id="rId2" Type="http://schemas.openxmlformats.org/officeDocument/2006/relationships/hyperlink" Target="https://doi.org/10.1016/j.eswa.2013.12.009" TargetMode="External"/><Relationship Id="rId1" Type="http://schemas.openxmlformats.org/officeDocument/2006/relationships/slideLayout" Target="../slideLayouts/slideLayout7.xml"/><Relationship Id="rId6" Type="http://schemas.openxmlformats.org/officeDocument/2006/relationships/hyperlink" Target="https://doi.org/10.1016/j.mcm.2013.02.002" TargetMode="External"/><Relationship Id="rId5" Type="http://schemas.openxmlformats.org/officeDocument/2006/relationships/hyperlink" Target="https://doi.org/10.1016/j.asoc.2018.03.006" TargetMode="External"/><Relationship Id="rId4" Type="http://schemas.openxmlformats.org/officeDocument/2006/relationships/hyperlink" Target="https://link.springer.com/chapter/10.1007/978-3-642-16239-8_3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513677" y="-189224"/>
            <a:ext cx="19022872" cy="4525004"/>
          </a:xfrm>
          <a:prstGeom prst="rect">
            <a:avLst/>
          </a:prstGeom>
        </p:spPr>
        <p:txBody>
          <a:bodyPr lIns="0" tIns="0" rIns="0" bIns="0" rtlCol="0" anchor="t">
            <a:spAutoFit/>
          </a:bodyPr>
          <a:lstStyle/>
          <a:p>
            <a:pPr algn="ctr">
              <a:lnSpc>
                <a:spcPts val="12040"/>
              </a:lnSpc>
            </a:pPr>
            <a:r>
              <a:rPr lang="en-US" sz="8600">
                <a:solidFill>
                  <a:srgbClr val="1D1D1F"/>
                </a:solidFill>
                <a:latin typeface="Raleway Heavy"/>
              </a:rPr>
              <a:t> </a:t>
            </a:r>
          </a:p>
          <a:p>
            <a:pPr algn="ctr">
              <a:lnSpc>
                <a:spcPts val="12040"/>
              </a:lnSpc>
            </a:pPr>
            <a:r>
              <a:rPr lang="en-US" sz="8600">
                <a:solidFill>
                  <a:srgbClr val="1D1D1F"/>
                </a:solidFill>
                <a:latin typeface="Raleway Heavy"/>
              </a:rPr>
              <a:t>ALGORITHMIC TRADING BOT</a:t>
            </a:r>
          </a:p>
          <a:p>
            <a:pPr algn="ctr">
              <a:lnSpc>
                <a:spcPts val="12040"/>
              </a:lnSpc>
            </a:pPr>
            <a:endParaRPr lang="en-US" sz="8600">
              <a:solidFill>
                <a:srgbClr val="1D1D1F"/>
              </a:solidFill>
              <a:latin typeface="Raleway Heavy"/>
            </a:endParaRPr>
          </a:p>
        </p:txBody>
      </p:sp>
      <p:sp>
        <p:nvSpPr>
          <p:cNvPr id="3" name="TextBox 3"/>
          <p:cNvSpPr txBox="1"/>
          <p:nvPr/>
        </p:nvSpPr>
        <p:spPr>
          <a:xfrm>
            <a:off x="5333725" y="3751291"/>
            <a:ext cx="7462521" cy="2131695"/>
          </a:xfrm>
          <a:prstGeom prst="rect">
            <a:avLst/>
          </a:prstGeom>
        </p:spPr>
        <p:txBody>
          <a:bodyPr lIns="0" tIns="0" rIns="0" bIns="0" rtlCol="0" anchor="t">
            <a:spAutoFit/>
          </a:bodyPr>
          <a:lstStyle/>
          <a:p>
            <a:pPr algn="ctr">
              <a:lnSpc>
                <a:spcPts val="4320"/>
              </a:lnSpc>
            </a:pPr>
            <a:r>
              <a:rPr lang="en-US" sz="2400" spc="480">
                <a:solidFill>
                  <a:srgbClr val="1D1D1F"/>
                </a:solidFill>
                <a:latin typeface="Now Bold"/>
              </a:rPr>
              <a:t>PROJECT TEAM ID:</a:t>
            </a:r>
            <a:r>
              <a:rPr lang="en-US" sz="2400" spc="480">
                <a:solidFill>
                  <a:srgbClr val="A28231"/>
                </a:solidFill>
                <a:latin typeface="Now Bold"/>
              </a:rPr>
              <a:t>MP23CSE141</a:t>
            </a:r>
          </a:p>
          <a:p>
            <a:pPr algn="ctr">
              <a:lnSpc>
                <a:spcPts val="4320"/>
              </a:lnSpc>
            </a:pPr>
            <a:r>
              <a:rPr lang="en-US" sz="2400" spc="480">
                <a:solidFill>
                  <a:srgbClr val="1D1D1F"/>
                </a:solidFill>
                <a:latin typeface="Now Bold"/>
              </a:rPr>
              <a:t>Guide Name: </a:t>
            </a:r>
            <a:r>
              <a:rPr lang="en-US" sz="2400" spc="480">
                <a:solidFill>
                  <a:srgbClr val="A28231"/>
                </a:solidFill>
                <a:latin typeface="Now Bold"/>
              </a:rPr>
              <a:t>Dr. Sumit Pundir</a:t>
            </a:r>
          </a:p>
          <a:p>
            <a:pPr algn="ctr">
              <a:lnSpc>
                <a:spcPts val="4320"/>
              </a:lnSpc>
            </a:pPr>
            <a:r>
              <a:rPr lang="en-US" sz="2400" u="sng" spc="480">
                <a:solidFill>
                  <a:srgbClr val="1D1D1F"/>
                </a:solidFill>
                <a:latin typeface="Now Bold"/>
              </a:rPr>
              <a:t>Associate Professor</a:t>
            </a:r>
          </a:p>
          <a:p>
            <a:pPr algn="ctr">
              <a:lnSpc>
                <a:spcPts val="4320"/>
              </a:lnSpc>
            </a:pPr>
            <a:endParaRPr lang="en-US" sz="2400" u="sng" spc="480">
              <a:solidFill>
                <a:srgbClr val="1D1D1F"/>
              </a:solidFill>
              <a:latin typeface="Now Bold"/>
            </a:endParaRPr>
          </a:p>
        </p:txBody>
      </p:sp>
      <p:sp>
        <p:nvSpPr>
          <p:cNvPr id="4" name="AutoShape 4"/>
          <p:cNvSpPr/>
          <p:nvPr/>
        </p:nvSpPr>
        <p:spPr>
          <a:xfrm>
            <a:off x="5406845" y="3278348"/>
            <a:ext cx="7181826" cy="0"/>
          </a:xfrm>
          <a:prstGeom prst="line">
            <a:avLst/>
          </a:prstGeom>
          <a:ln w="47625" cap="flat">
            <a:solidFill>
              <a:srgbClr val="A28231"/>
            </a:solidFill>
            <a:prstDash val="solid"/>
            <a:headEnd type="none" w="sm" len="sm"/>
            <a:tailEnd type="none" w="sm" len="sm"/>
          </a:ln>
        </p:spPr>
      </p:sp>
      <p:grpSp>
        <p:nvGrpSpPr>
          <p:cNvPr id="5" name="Group 5"/>
          <p:cNvGrpSpPr/>
          <p:nvPr/>
        </p:nvGrpSpPr>
        <p:grpSpPr>
          <a:xfrm>
            <a:off x="3331976" y="6902321"/>
            <a:ext cx="13506605" cy="2531745"/>
            <a:chOff x="0" y="0"/>
            <a:chExt cx="18008807" cy="3375660"/>
          </a:xfrm>
        </p:grpSpPr>
        <p:sp>
          <p:nvSpPr>
            <p:cNvPr id="6" name="TextBox 6"/>
            <p:cNvSpPr txBox="1"/>
            <p:nvPr/>
          </p:nvSpPr>
          <p:spPr>
            <a:xfrm>
              <a:off x="0" y="-142875"/>
              <a:ext cx="6848993" cy="3518535"/>
            </a:xfrm>
            <a:prstGeom prst="rect">
              <a:avLst/>
            </a:prstGeom>
          </p:spPr>
          <p:txBody>
            <a:bodyPr lIns="0" tIns="0" rIns="0" bIns="0" rtlCol="0" anchor="t">
              <a:spAutoFit/>
            </a:bodyPr>
            <a:lstStyle/>
            <a:p>
              <a:pPr algn="l">
                <a:lnSpc>
                  <a:spcPts val="4320"/>
                </a:lnSpc>
              </a:pPr>
              <a:r>
                <a:rPr lang="en-US" sz="2400" spc="480">
                  <a:solidFill>
                    <a:srgbClr val="1D1D1F"/>
                  </a:solidFill>
                  <a:latin typeface="Now Bold"/>
                </a:rPr>
                <a:t>KARTIKAY</a:t>
              </a:r>
            </a:p>
            <a:p>
              <a:pPr algn="l">
                <a:lnSpc>
                  <a:spcPts val="4320"/>
                </a:lnSpc>
              </a:pPr>
              <a:r>
                <a:rPr lang="en-US" sz="2400" spc="480">
                  <a:solidFill>
                    <a:srgbClr val="1D1D1F"/>
                  </a:solidFill>
                  <a:latin typeface="Now Bold"/>
                </a:rPr>
                <a:t>AMAN PRAJAPATI</a:t>
              </a:r>
            </a:p>
            <a:p>
              <a:pPr algn="l">
                <a:lnSpc>
                  <a:spcPts val="4320"/>
                </a:lnSpc>
              </a:pPr>
              <a:r>
                <a:rPr lang="en-US" sz="2400" spc="480">
                  <a:solidFill>
                    <a:srgbClr val="1D1D1F"/>
                  </a:solidFill>
                  <a:latin typeface="Now Bold"/>
                </a:rPr>
                <a:t>MANISH KUMAR SINGH</a:t>
              </a:r>
            </a:p>
            <a:p>
              <a:pPr algn="l">
                <a:lnSpc>
                  <a:spcPts val="4320"/>
                </a:lnSpc>
              </a:pPr>
              <a:r>
                <a:rPr lang="en-US" sz="2400" spc="480">
                  <a:solidFill>
                    <a:srgbClr val="1D1D1F"/>
                  </a:solidFill>
                  <a:latin typeface="Now Bold"/>
                </a:rPr>
                <a:t>TANISH GUPTA</a:t>
              </a:r>
            </a:p>
            <a:p>
              <a:pPr algn="l">
                <a:lnSpc>
                  <a:spcPts val="4320"/>
                </a:lnSpc>
              </a:pPr>
              <a:endParaRPr lang="en-US" sz="2400" spc="480">
                <a:solidFill>
                  <a:srgbClr val="1D1D1F"/>
                </a:solidFill>
                <a:latin typeface="Now Bold"/>
              </a:endParaRPr>
            </a:p>
          </p:txBody>
        </p:sp>
        <p:sp>
          <p:nvSpPr>
            <p:cNvPr id="7" name="TextBox 7"/>
            <p:cNvSpPr txBox="1"/>
            <p:nvPr/>
          </p:nvSpPr>
          <p:spPr>
            <a:xfrm>
              <a:off x="11159814" y="-142875"/>
              <a:ext cx="6848993" cy="3518535"/>
            </a:xfrm>
            <a:prstGeom prst="rect">
              <a:avLst/>
            </a:prstGeom>
          </p:spPr>
          <p:txBody>
            <a:bodyPr lIns="0" tIns="0" rIns="0" bIns="0" rtlCol="0" anchor="t">
              <a:spAutoFit/>
            </a:bodyPr>
            <a:lstStyle/>
            <a:p>
              <a:pPr algn="l">
                <a:lnSpc>
                  <a:spcPts val="4320"/>
                </a:lnSpc>
              </a:pPr>
              <a:r>
                <a:rPr lang="en-US" sz="2400" spc="480">
                  <a:solidFill>
                    <a:srgbClr val="A28231"/>
                  </a:solidFill>
                  <a:latin typeface="Now Bold"/>
                </a:rPr>
                <a:t>2016809</a:t>
              </a:r>
            </a:p>
            <a:p>
              <a:pPr algn="l">
                <a:lnSpc>
                  <a:spcPts val="4320"/>
                </a:lnSpc>
              </a:pPr>
              <a:r>
                <a:rPr lang="en-US" sz="2400" spc="480">
                  <a:solidFill>
                    <a:srgbClr val="A28231"/>
                  </a:solidFill>
                  <a:latin typeface="Now Bold"/>
                </a:rPr>
                <a:t>2016617</a:t>
              </a:r>
            </a:p>
            <a:p>
              <a:pPr algn="l">
                <a:lnSpc>
                  <a:spcPts val="4320"/>
                </a:lnSpc>
              </a:pPr>
              <a:r>
                <a:rPr lang="en-US" sz="2400" spc="480">
                  <a:solidFill>
                    <a:srgbClr val="A28231"/>
                  </a:solidFill>
                  <a:latin typeface="Now Bold"/>
                </a:rPr>
                <a:t>2016847</a:t>
              </a:r>
            </a:p>
            <a:p>
              <a:pPr algn="l">
                <a:lnSpc>
                  <a:spcPts val="4320"/>
                </a:lnSpc>
              </a:pPr>
              <a:r>
                <a:rPr lang="en-US" sz="2400" spc="480">
                  <a:solidFill>
                    <a:srgbClr val="A28231"/>
                  </a:solidFill>
                  <a:latin typeface="Now Bold"/>
                </a:rPr>
                <a:t>2017083</a:t>
              </a:r>
            </a:p>
            <a:p>
              <a:pPr algn="l">
                <a:lnSpc>
                  <a:spcPts val="4320"/>
                </a:lnSpc>
              </a:pPr>
              <a:endParaRPr lang="en-US" sz="2400" spc="480">
                <a:solidFill>
                  <a:srgbClr val="A28231"/>
                </a:solidFill>
                <a:latin typeface="Now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214288" y="933450"/>
            <a:ext cx="5424743"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METHODOLOGY</a:t>
            </a:r>
          </a:p>
        </p:txBody>
      </p:sp>
      <p:sp>
        <p:nvSpPr>
          <p:cNvPr id="3" name="TextBox 3"/>
          <p:cNvSpPr txBox="1"/>
          <p:nvPr/>
        </p:nvSpPr>
        <p:spPr>
          <a:xfrm>
            <a:off x="1214288" y="2262309"/>
            <a:ext cx="11394189" cy="11043250"/>
          </a:xfrm>
          <a:prstGeom prst="rect">
            <a:avLst/>
          </a:prstGeom>
        </p:spPr>
        <p:txBody>
          <a:bodyPr lIns="0" tIns="0" rIns="0" bIns="0" rtlCol="0" anchor="t">
            <a:spAutoFit/>
          </a:bodyPr>
          <a:lstStyle/>
          <a:p>
            <a:pPr algn="l">
              <a:lnSpc>
                <a:spcPts val="4590"/>
              </a:lnSpc>
            </a:pPr>
            <a:endParaRPr/>
          </a:p>
          <a:p>
            <a:pPr marL="660654" lvl="1" indent="-330327" algn="l">
              <a:lnSpc>
                <a:spcPts val="4590"/>
              </a:lnSpc>
              <a:buFont typeface="Arial"/>
              <a:buChar char="•"/>
            </a:pPr>
            <a:r>
              <a:rPr lang="en-US" sz="3060">
                <a:solidFill>
                  <a:srgbClr val="606060"/>
                </a:solidFill>
                <a:latin typeface="Now"/>
              </a:rPr>
              <a:t> </a:t>
            </a:r>
            <a:r>
              <a:rPr lang="en-US" sz="3060">
                <a:solidFill>
                  <a:srgbClr val="606060"/>
                </a:solidFill>
                <a:latin typeface="Now Bold"/>
              </a:rPr>
              <a:t>Back Testing:</a:t>
            </a:r>
          </a:p>
          <a:p>
            <a:pPr marL="1321308" lvl="2" indent="-440436" algn="l">
              <a:lnSpc>
                <a:spcPts val="4590"/>
              </a:lnSpc>
              <a:buFont typeface="Arial"/>
              <a:buChar char="⚬"/>
            </a:pPr>
            <a:r>
              <a:rPr lang="en-US" sz="3060">
                <a:solidFill>
                  <a:srgbClr val="606060"/>
                </a:solidFill>
                <a:latin typeface="Now Bold"/>
              </a:rPr>
              <a:t>Data Collection: </a:t>
            </a:r>
            <a:r>
              <a:rPr lang="en-US" sz="3060">
                <a:solidFill>
                  <a:srgbClr val="606060"/>
                </a:solidFill>
                <a:latin typeface="Now"/>
              </a:rPr>
              <a:t>Acquire comprehensive historical market data, ensuring cleanliness and accuracy.</a:t>
            </a:r>
          </a:p>
          <a:p>
            <a:pPr marL="1321308" lvl="2" indent="-440436" algn="l">
              <a:lnSpc>
                <a:spcPts val="4590"/>
              </a:lnSpc>
              <a:buFont typeface="Arial"/>
              <a:buChar char="⚬"/>
            </a:pPr>
            <a:r>
              <a:rPr lang="en-US" sz="3060">
                <a:solidFill>
                  <a:srgbClr val="606060"/>
                </a:solidFill>
                <a:latin typeface="Now Bold"/>
              </a:rPr>
              <a:t>Strategy Definition: </a:t>
            </a:r>
            <a:r>
              <a:rPr lang="en-US" sz="3060">
                <a:solidFill>
                  <a:srgbClr val="606060"/>
                </a:solidFill>
                <a:latin typeface="Now"/>
              </a:rPr>
              <a:t>Clearly define trading rules and specify parameters like moving averages and stop-loss levels.</a:t>
            </a:r>
          </a:p>
          <a:p>
            <a:pPr marL="1321308" lvl="2" indent="-440436" algn="l">
              <a:lnSpc>
                <a:spcPts val="4590"/>
              </a:lnSpc>
              <a:buFont typeface="Arial"/>
              <a:buChar char="⚬"/>
            </a:pPr>
            <a:r>
              <a:rPr lang="en-US" sz="3060">
                <a:solidFill>
                  <a:srgbClr val="606060"/>
                </a:solidFill>
                <a:latin typeface="Now Bold"/>
              </a:rPr>
              <a:t>Simulation: </a:t>
            </a:r>
            <a:r>
              <a:rPr lang="en-US" sz="3060">
                <a:solidFill>
                  <a:srgbClr val="606060"/>
                </a:solidFill>
                <a:latin typeface="Now"/>
              </a:rPr>
              <a:t>Execute trades on historical data according to predefined rules, simulating order handling and potential slippage.</a:t>
            </a: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r>
              <a:rPr lang="en-US" sz="3060">
                <a:solidFill>
                  <a:srgbClr val="606060"/>
                </a:solidFill>
                <a:latin typeface="Now Bold"/>
              </a:rPr>
              <a:t> </a:t>
            </a:r>
          </a:p>
          <a:p>
            <a:pPr algn="l">
              <a:lnSpc>
                <a:spcPts val="4590"/>
              </a:lnSpc>
            </a:pPr>
            <a:endParaRPr lang="en-US" sz="3060">
              <a:solidFill>
                <a:srgbClr val="606060"/>
              </a:solidFill>
              <a:latin typeface="Now Bold"/>
            </a:endParaRPr>
          </a:p>
          <a:p>
            <a:pPr algn="l">
              <a:lnSpc>
                <a:spcPts val="4590"/>
              </a:lnSpc>
            </a:pPr>
            <a:endParaRPr lang="en-US" sz="3060">
              <a:solidFill>
                <a:srgbClr val="606060"/>
              </a:solidFill>
              <a:latin typeface="Now Bold"/>
            </a:endParaRPr>
          </a:p>
          <a:p>
            <a:pPr algn="l">
              <a:lnSpc>
                <a:spcPts val="4590"/>
              </a:lnSpc>
            </a:pPr>
            <a:endParaRPr lang="en-US" sz="3060">
              <a:solidFill>
                <a:srgbClr val="606060"/>
              </a:solidFill>
              <a:latin typeface="Now Bold"/>
            </a:endParaRPr>
          </a:p>
          <a:p>
            <a:pPr algn="l">
              <a:lnSpc>
                <a:spcPts val="4590"/>
              </a:lnSpc>
            </a:pPr>
            <a:endParaRPr lang="en-US" sz="3060">
              <a:solidFill>
                <a:srgbClr val="606060"/>
              </a:solidFill>
              <a:latin typeface="Now Bold"/>
            </a:endParaRPr>
          </a:p>
          <a:p>
            <a:pPr algn="l">
              <a:lnSpc>
                <a:spcPts val="4590"/>
              </a:lnSpc>
            </a:pPr>
            <a:endParaRPr lang="en-US" sz="3060">
              <a:solidFill>
                <a:srgbClr val="606060"/>
              </a:solidFill>
              <a:latin typeface="Now Bold"/>
            </a:endParaRPr>
          </a:p>
          <a:p>
            <a:pPr algn="l">
              <a:lnSpc>
                <a:spcPts val="4590"/>
              </a:lnSpc>
            </a:pPr>
            <a:endParaRPr lang="en-US" sz="3060">
              <a:solidFill>
                <a:srgbClr val="606060"/>
              </a:solidFill>
              <a:latin typeface="Now Bold"/>
            </a:endParaRPr>
          </a:p>
        </p:txBody>
      </p:sp>
      <p:sp>
        <p:nvSpPr>
          <p:cNvPr id="4" name="Freeform 4"/>
          <p:cNvSpPr/>
          <p:nvPr/>
        </p:nvSpPr>
        <p:spPr>
          <a:xfrm>
            <a:off x="12250049" y="3371850"/>
            <a:ext cx="5292347" cy="4114800"/>
          </a:xfrm>
          <a:custGeom>
            <a:avLst/>
            <a:gdLst/>
            <a:ahLst/>
            <a:cxnLst/>
            <a:rect l="l" t="t" r="r" b="b"/>
            <a:pathLst>
              <a:path w="5292347" h="4114800">
                <a:moveTo>
                  <a:pt x="0" y="0"/>
                </a:moveTo>
                <a:lnTo>
                  <a:pt x="5292347" y="0"/>
                </a:lnTo>
                <a:lnTo>
                  <a:pt x="5292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214288" y="933450"/>
            <a:ext cx="5424743"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METHODOLOGY</a:t>
            </a:r>
          </a:p>
        </p:txBody>
      </p:sp>
      <p:sp>
        <p:nvSpPr>
          <p:cNvPr id="3" name="TextBox 3"/>
          <p:cNvSpPr txBox="1"/>
          <p:nvPr/>
        </p:nvSpPr>
        <p:spPr>
          <a:xfrm>
            <a:off x="1214288" y="2262309"/>
            <a:ext cx="11394189" cy="5800171"/>
          </a:xfrm>
          <a:prstGeom prst="rect">
            <a:avLst/>
          </a:prstGeom>
        </p:spPr>
        <p:txBody>
          <a:bodyPr lIns="0" tIns="0" rIns="0" bIns="0" rtlCol="0" anchor="t">
            <a:spAutoFit/>
          </a:bodyPr>
          <a:lstStyle/>
          <a:p>
            <a:pPr algn="l">
              <a:lnSpc>
                <a:spcPts val="4590"/>
              </a:lnSpc>
            </a:pPr>
            <a:endParaRPr/>
          </a:p>
          <a:p>
            <a:pPr marL="660654" lvl="1" indent="-330327" algn="l">
              <a:lnSpc>
                <a:spcPts val="4590"/>
              </a:lnSpc>
              <a:buFont typeface="Arial"/>
              <a:buChar char="•"/>
            </a:pPr>
            <a:r>
              <a:rPr lang="en-US" sz="3060">
                <a:solidFill>
                  <a:srgbClr val="606060"/>
                </a:solidFill>
                <a:latin typeface="Now"/>
              </a:rPr>
              <a:t> </a:t>
            </a:r>
            <a:r>
              <a:rPr lang="en-US" sz="3060">
                <a:solidFill>
                  <a:srgbClr val="606060"/>
                </a:solidFill>
                <a:latin typeface="Now Bold"/>
              </a:rPr>
              <a:t>Back Testing:</a:t>
            </a:r>
          </a:p>
          <a:p>
            <a:pPr marL="1321308" lvl="2" indent="-440436" algn="l">
              <a:lnSpc>
                <a:spcPts val="4590"/>
              </a:lnSpc>
              <a:buFont typeface="Arial"/>
              <a:buChar char="⚬"/>
            </a:pPr>
            <a:r>
              <a:rPr lang="en-US" sz="3060">
                <a:solidFill>
                  <a:srgbClr val="606060"/>
                </a:solidFill>
                <a:latin typeface="Now Bold"/>
              </a:rPr>
              <a:t>Performance Metrics Calculation: </a:t>
            </a:r>
            <a:r>
              <a:rPr lang="en-US" sz="3060">
                <a:solidFill>
                  <a:srgbClr val="606060"/>
                </a:solidFill>
                <a:latin typeface="Now"/>
              </a:rPr>
              <a:t>Calculate total and annualized returns, evaluate risk metrics, and analyze trade statistics.</a:t>
            </a:r>
          </a:p>
          <a:p>
            <a:pPr marL="1321308" lvl="2" indent="-440436" algn="l">
              <a:lnSpc>
                <a:spcPts val="4590"/>
              </a:lnSpc>
              <a:buFont typeface="Arial"/>
              <a:buChar char="⚬"/>
            </a:pPr>
            <a:r>
              <a:rPr lang="en-US" sz="3060">
                <a:solidFill>
                  <a:srgbClr val="606060"/>
                </a:solidFill>
                <a:latin typeface="Now Bold"/>
              </a:rPr>
              <a:t>Analysis and Optimization: </a:t>
            </a:r>
            <a:r>
              <a:rPr lang="en-US" sz="3060">
                <a:solidFill>
                  <a:srgbClr val="606060"/>
                </a:solidFill>
                <a:latin typeface="Now"/>
              </a:rPr>
              <a:t>Analyze results, optimize parameters cautiously, and validate robustness using out-of-sample testing.</a:t>
            </a: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p:txBody>
      </p:sp>
      <p:sp>
        <p:nvSpPr>
          <p:cNvPr id="4" name="Freeform 4"/>
          <p:cNvSpPr/>
          <p:nvPr/>
        </p:nvSpPr>
        <p:spPr>
          <a:xfrm>
            <a:off x="12250049" y="3371850"/>
            <a:ext cx="5292347" cy="4114800"/>
          </a:xfrm>
          <a:custGeom>
            <a:avLst/>
            <a:gdLst/>
            <a:ahLst/>
            <a:cxnLst/>
            <a:rect l="l" t="t" r="r" b="b"/>
            <a:pathLst>
              <a:path w="5292347" h="4114800">
                <a:moveTo>
                  <a:pt x="0" y="0"/>
                </a:moveTo>
                <a:lnTo>
                  <a:pt x="5292347" y="0"/>
                </a:lnTo>
                <a:lnTo>
                  <a:pt x="5292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6009718" y="2818020"/>
            <a:ext cx="11249582" cy="6076598"/>
          </a:xfrm>
          <a:custGeom>
            <a:avLst/>
            <a:gdLst/>
            <a:ahLst/>
            <a:cxnLst/>
            <a:rect l="l" t="t" r="r" b="b"/>
            <a:pathLst>
              <a:path w="11249582" h="6076598">
                <a:moveTo>
                  <a:pt x="0" y="0"/>
                </a:moveTo>
                <a:lnTo>
                  <a:pt x="11249582" y="0"/>
                </a:lnTo>
                <a:lnTo>
                  <a:pt x="11249582" y="6076598"/>
                </a:lnTo>
                <a:lnTo>
                  <a:pt x="0" y="6076598"/>
                </a:lnTo>
                <a:lnTo>
                  <a:pt x="0" y="0"/>
                </a:lnTo>
                <a:close/>
              </a:path>
            </a:pathLst>
          </a:custGeom>
          <a:blipFill>
            <a:blip r:embed="rId2"/>
            <a:stretch>
              <a:fillRect l="-1752" r="-1056"/>
            </a:stretch>
          </a:blipFill>
        </p:spPr>
      </p:sp>
      <p:sp>
        <p:nvSpPr>
          <p:cNvPr id="3" name="TextBox 3"/>
          <p:cNvSpPr txBox="1"/>
          <p:nvPr/>
        </p:nvSpPr>
        <p:spPr>
          <a:xfrm>
            <a:off x="703323" y="1147667"/>
            <a:ext cx="16555977" cy="1021716"/>
          </a:xfrm>
          <a:prstGeom prst="rect">
            <a:avLst/>
          </a:prstGeom>
        </p:spPr>
        <p:txBody>
          <a:bodyPr lIns="0" tIns="0" rIns="0" bIns="0" rtlCol="0" anchor="t">
            <a:spAutoFit/>
          </a:bodyPr>
          <a:lstStyle/>
          <a:p>
            <a:pPr algn="ctr">
              <a:lnSpc>
                <a:spcPts val="8259"/>
              </a:lnSpc>
            </a:pPr>
            <a:r>
              <a:rPr lang="en-US" sz="5899">
                <a:solidFill>
                  <a:srgbClr val="1D1D1F"/>
                </a:solidFill>
                <a:latin typeface="Raleway Heavy"/>
              </a:rPr>
              <a:t>RESULTS AND DISCUSSION</a:t>
            </a:r>
          </a:p>
        </p:txBody>
      </p:sp>
      <p:sp>
        <p:nvSpPr>
          <p:cNvPr id="4" name="TextBox 4"/>
          <p:cNvSpPr txBox="1"/>
          <p:nvPr/>
        </p:nvSpPr>
        <p:spPr>
          <a:xfrm>
            <a:off x="703323" y="3400885"/>
            <a:ext cx="4331916" cy="4844194"/>
          </a:xfrm>
          <a:prstGeom prst="rect">
            <a:avLst/>
          </a:prstGeom>
        </p:spPr>
        <p:txBody>
          <a:bodyPr lIns="0" tIns="0" rIns="0" bIns="0" rtlCol="0" anchor="t">
            <a:spAutoFit/>
          </a:bodyPr>
          <a:lstStyle/>
          <a:p>
            <a:pPr algn="r">
              <a:lnSpc>
                <a:spcPts val="4799"/>
              </a:lnSpc>
              <a:spcBef>
                <a:spcPct val="0"/>
              </a:spcBef>
            </a:pPr>
            <a:r>
              <a:rPr lang="en-US" sz="3428">
                <a:solidFill>
                  <a:srgbClr val="1D1D1F"/>
                </a:solidFill>
                <a:latin typeface="Raleway Heavy"/>
              </a:rPr>
              <a:t>THE CHART ALONGSIDE REPRESENTS THE GAINS OBTAINED BY USING THE ROC AND NLP BASED STRATEGIES FOR TRADING</a:t>
            </a:r>
          </a:p>
        </p:txBody>
      </p:sp>
      <p:sp>
        <p:nvSpPr>
          <p:cNvPr id="5" name="TextBox 5"/>
          <p:cNvSpPr txBox="1"/>
          <p:nvPr/>
        </p:nvSpPr>
        <p:spPr>
          <a:xfrm>
            <a:off x="6709001" y="9191625"/>
            <a:ext cx="10238572" cy="547369"/>
          </a:xfrm>
          <a:prstGeom prst="rect">
            <a:avLst/>
          </a:prstGeom>
        </p:spPr>
        <p:txBody>
          <a:bodyPr lIns="0" tIns="0" rIns="0" bIns="0" rtlCol="0" anchor="t">
            <a:spAutoFit/>
          </a:bodyPr>
          <a:lstStyle/>
          <a:p>
            <a:pPr algn="ctr">
              <a:lnSpc>
                <a:spcPts val="4480"/>
              </a:lnSpc>
              <a:spcBef>
                <a:spcPct val="0"/>
              </a:spcBef>
            </a:pPr>
            <a:r>
              <a:rPr lang="en-US" sz="3200">
                <a:solidFill>
                  <a:srgbClr val="1D1D1F"/>
                </a:solidFill>
                <a:latin typeface="ABeeZee Bold"/>
              </a:rPr>
              <a:t>ONE MONTH GAINS ARE 8.345%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2307820" y="1781336"/>
            <a:ext cx="6006299" cy="8142179"/>
          </a:xfrm>
          <a:custGeom>
            <a:avLst/>
            <a:gdLst/>
            <a:ahLst/>
            <a:cxnLst/>
            <a:rect l="l" t="t" r="r" b="b"/>
            <a:pathLst>
              <a:path w="6006299" h="8142179">
                <a:moveTo>
                  <a:pt x="0" y="0"/>
                </a:moveTo>
                <a:lnTo>
                  <a:pt x="6006299" y="0"/>
                </a:lnTo>
                <a:lnTo>
                  <a:pt x="6006299" y="8142179"/>
                </a:lnTo>
                <a:lnTo>
                  <a:pt x="0" y="8142179"/>
                </a:lnTo>
                <a:lnTo>
                  <a:pt x="0" y="0"/>
                </a:lnTo>
                <a:close/>
              </a:path>
            </a:pathLst>
          </a:custGeom>
          <a:blipFill>
            <a:blip r:embed="rId2"/>
            <a:stretch>
              <a:fillRect t="-696" b="-696"/>
            </a:stretch>
          </a:blipFill>
        </p:spPr>
      </p:sp>
      <p:sp>
        <p:nvSpPr>
          <p:cNvPr id="3" name="Freeform 3"/>
          <p:cNvSpPr/>
          <p:nvPr/>
        </p:nvSpPr>
        <p:spPr>
          <a:xfrm>
            <a:off x="10169038" y="3032343"/>
            <a:ext cx="6522507" cy="5737273"/>
          </a:xfrm>
          <a:custGeom>
            <a:avLst/>
            <a:gdLst/>
            <a:ahLst/>
            <a:cxnLst/>
            <a:rect l="l" t="t" r="r" b="b"/>
            <a:pathLst>
              <a:path w="6522507" h="5737273">
                <a:moveTo>
                  <a:pt x="0" y="0"/>
                </a:moveTo>
                <a:lnTo>
                  <a:pt x="6522507" y="0"/>
                </a:lnTo>
                <a:lnTo>
                  <a:pt x="6522507" y="5737273"/>
                </a:lnTo>
                <a:lnTo>
                  <a:pt x="0" y="5737273"/>
                </a:lnTo>
                <a:lnTo>
                  <a:pt x="0" y="0"/>
                </a:lnTo>
                <a:close/>
              </a:path>
            </a:pathLst>
          </a:custGeom>
          <a:blipFill>
            <a:blip r:embed="rId3"/>
            <a:stretch>
              <a:fillRect/>
            </a:stretch>
          </a:blipFill>
        </p:spPr>
      </p:sp>
      <p:sp>
        <p:nvSpPr>
          <p:cNvPr id="4" name="TextBox 4"/>
          <p:cNvSpPr txBox="1"/>
          <p:nvPr/>
        </p:nvSpPr>
        <p:spPr>
          <a:xfrm>
            <a:off x="4096237" y="570547"/>
            <a:ext cx="9679890"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Raleway Heavy"/>
              </a:rPr>
              <a:t>KEY PERFORMANCE INDICATORS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540684" y="5756616"/>
            <a:ext cx="8603316" cy="4010721"/>
          </a:xfrm>
          <a:custGeom>
            <a:avLst/>
            <a:gdLst/>
            <a:ahLst/>
            <a:cxnLst/>
            <a:rect l="l" t="t" r="r" b="b"/>
            <a:pathLst>
              <a:path w="8603316" h="4010721">
                <a:moveTo>
                  <a:pt x="0" y="0"/>
                </a:moveTo>
                <a:lnTo>
                  <a:pt x="8603316" y="0"/>
                </a:lnTo>
                <a:lnTo>
                  <a:pt x="8603316" y="4010721"/>
                </a:lnTo>
                <a:lnTo>
                  <a:pt x="0" y="4010721"/>
                </a:lnTo>
                <a:lnTo>
                  <a:pt x="0" y="0"/>
                </a:lnTo>
                <a:close/>
              </a:path>
            </a:pathLst>
          </a:custGeom>
          <a:blipFill>
            <a:blip r:embed="rId2"/>
            <a:stretch>
              <a:fillRect r="-8573" b="-14942"/>
            </a:stretch>
          </a:blipFill>
        </p:spPr>
      </p:sp>
      <p:sp>
        <p:nvSpPr>
          <p:cNvPr id="3" name="Freeform 3"/>
          <p:cNvSpPr/>
          <p:nvPr/>
        </p:nvSpPr>
        <p:spPr>
          <a:xfrm>
            <a:off x="9817575" y="1272775"/>
            <a:ext cx="8470425" cy="4062262"/>
          </a:xfrm>
          <a:custGeom>
            <a:avLst/>
            <a:gdLst/>
            <a:ahLst/>
            <a:cxnLst/>
            <a:rect l="l" t="t" r="r" b="b"/>
            <a:pathLst>
              <a:path w="8470425" h="4062262">
                <a:moveTo>
                  <a:pt x="0" y="0"/>
                </a:moveTo>
                <a:lnTo>
                  <a:pt x="8470425" y="0"/>
                </a:lnTo>
                <a:lnTo>
                  <a:pt x="8470425" y="4062262"/>
                </a:lnTo>
                <a:lnTo>
                  <a:pt x="0" y="4062262"/>
                </a:lnTo>
                <a:lnTo>
                  <a:pt x="0" y="0"/>
                </a:lnTo>
                <a:close/>
              </a:path>
            </a:pathLst>
          </a:custGeom>
          <a:blipFill>
            <a:blip r:embed="rId3"/>
            <a:stretch>
              <a:fillRect t="-1710" b="-1710"/>
            </a:stretch>
          </a:blipFill>
        </p:spPr>
      </p:sp>
      <p:sp>
        <p:nvSpPr>
          <p:cNvPr id="4" name="Freeform 4"/>
          <p:cNvSpPr/>
          <p:nvPr/>
        </p:nvSpPr>
        <p:spPr>
          <a:xfrm>
            <a:off x="9817575" y="5784582"/>
            <a:ext cx="8189167" cy="4214360"/>
          </a:xfrm>
          <a:custGeom>
            <a:avLst/>
            <a:gdLst/>
            <a:ahLst/>
            <a:cxnLst/>
            <a:rect l="l" t="t" r="r" b="b"/>
            <a:pathLst>
              <a:path w="8189167" h="4214360">
                <a:moveTo>
                  <a:pt x="0" y="0"/>
                </a:moveTo>
                <a:lnTo>
                  <a:pt x="8189167" y="0"/>
                </a:lnTo>
                <a:lnTo>
                  <a:pt x="8189167" y="4214360"/>
                </a:lnTo>
                <a:lnTo>
                  <a:pt x="0" y="4214360"/>
                </a:lnTo>
                <a:lnTo>
                  <a:pt x="0" y="0"/>
                </a:lnTo>
                <a:close/>
              </a:path>
            </a:pathLst>
          </a:custGeom>
          <a:blipFill>
            <a:blip r:embed="rId4"/>
            <a:stretch>
              <a:fillRect/>
            </a:stretch>
          </a:blipFill>
        </p:spPr>
      </p:sp>
      <p:sp>
        <p:nvSpPr>
          <p:cNvPr id="5" name="TextBox 5"/>
          <p:cNvSpPr txBox="1"/>
          <p:nvPr/>
        </p:nvSpPr>
        <p:spPr>
          <a:xfrm>
            <a:off x="540684" y="1834623"/>
            <a:ext cx="8656949" cy="2317463"/>
          </a:xfrm>
          <a:prstGeom prst="rect">
            <a:avLst/>
          </a:prstGeom>
        </p:spPr>
        <p:txBody>
          <a:bodyPr lIns="0" tIns="0" rIns="0" bIns="0" rtlCol="0" anchor="t">
            <a:spAutoFit/>
          </a:bodyPr>
          <a:lstStyle/>
          <a:p>
            <a:pPr algn="just">
              <a:lnSpc>
                <a:spcPts val="3673"/>
              </a:lnSpc>
              <a:spcBef>
                <a:spcPct val="0"/>
              </a:spcBef>
            </a:pPr>
            <a:r>
              <a:rPr lang="en-US" sz="2624">
                <a:solidFill>
                  <a:srgbClr val="000000"/>
                </a:solidFill>
                <a:latin typeface="Raleway Heavy"/>
              </a:rPr>
              <a:t>THESE RESULTS ARE PROOF THAT STRATEGY IS QUITE ROBUST AS IT WAS ABLE TO MAKE SUBSTANTIAL PROFITS IN 2022 WHEN MARKETS WERE VOLATILE AND ECONOMIES WERE RECOVERING FROM THE PANDEMIC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8135205" y="1646803"/>
            <a:ext cx="9764013" cy="6288865"/>
          </a:xfrm>
          <a:custGeom>
            <a:avLst/>
            <a:gdLst/>
            <a:ahLst/>
            <a:cxnLst/>
            <a:rect l="l" t="t" r="r" b="b"/>
            <a:pathLst>
              <a:path w="9764013" h="6288865">
                <a:moveTo>
                  <a:pt x="0" y="0"/>
                </a:moveTo>
                <a:lnTo>
                  <a:pt x="9764013" y="0"/>
                </a:lnTo>
                <a:lnTo>
                  <a:pt x="9764013" y="6288865"/>
                </a:lnTo>
                <a:lnTo>
                  <a:pt x="0" y="6288865"/>
                </a:lnTo>
                <a:lnTo>
                  <a:pt x="0" y="0"/>
                </a:lnTo>
                <a:close/>
              </a:path>
            </a:pathLst>
          </a:custGeom>
          <a:blipFill>
            <a:blip r:embed="rId2"/>
            <a:stretch>
              <a:fillRect/>
            </a:stretch>
          </a:blipFill>
        </p:spPr>
      </p:sp>
      <p:sp>
        <p:nvSpPr>
          <p:cNvPr id="3" name="TextBox 3"/>
          <p:cNvSpPr txBox="1"/>
          <p:nvPr/>
        </p:nvSpPr>
        <p:spPr>
          <a:xfrm>
            <a:off x="1582835" y="678630"/>
            <a:ext cx="4446866" cy="251650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RETURNS COMPARED TO S&amp;P 500</a:t>
            </a:r>
          </a:p>
        </p:txBody>
      </p:sp>
      <p:sp>
        <p:nvSpPr>
          <p:cNvPr id="4" name="TextBox 4"/>
          <p:cNvSpPr txBox="1"/>
          <p:nvPr/>
        </p:nvSpPr>
        <p:spPr>
          <a:xfrm>
            <a:off x="1582835" y="3660242"/>
            <a:ext cx="5269052" cy="5827300"/>
          </a:xfrm>
          <a:prstGeom prst="rect">
            <a:avLst/>
          </a:prstGeom>
        </p:spPr>
        <p:txBody>
          <a:bodyPr lIns="0" tIns="0" rIns="0" bIns="0" rtlCol="0" anchor="t">
            <a:spAutoFit/>
          </a:bodyPr>
          <a:lstStyle/>
          <a:p>
            <a:pPr algn="l">
              <a:lnSpc>
                <a:spcPts val="4192"/>
              </a:lnSpc>
            </a:pPr>
            <a:r>
              <a:rPr lang="en-US" sz="2795">
                <a:solidFill>
                  <a:srgbClr val="606060"/>
                </a:solidFill>
                <a:latin typeface="Now"/>
              </a:rPr>
              <a:t>The graph alongside represents the cumulative return as compared to the SPDR S&amp;P 500 ETF trust fund.  SPDR is an acronym for the Standard &amp; Poor's Depositary Receipts, the former name of the ETF. It is designed to track the S&amp;P 500 stock market index. This fund is the largest and oldest ETF in the USA.</a:t>
            </a:r>
          </a:p>
        </p:txBody>
      </p:sp>
      <p:sp>
        <p:nvSpPr>
          <p:cNvPr id="5" name="TextBox 5"/>
          <p:cNvSpPr txBox="1"/>
          <p:nvPr/>
        </p:nvSpPr>
        <p:spPr>
          <a:xfrm>
            <a:off x="8775123" y="8402695"/>
            <a:ext cx="8484177" cy="530859"/>
          </a:xfrm>
          <a:prstGeom prst="rect">
            <a:avLst/>
          </a:prstGeom>
        </p:spPr>
        <p:txBody>
          <a:bodyPr lIns="0" tIns="0" rIns="0" bIns="0" rtlCol="0" anchor="t">
            <a:spAutoFit/>
          </a:bodyPr>
          <a:lstStyle/>
          <a:p>
            <a:pPr algn="ctr">
              <a:lnSpc>
                <a:spcPts val="4340"/>
              </a:lnSpc>
              <a:spcBef>
                <a:spcPct val="0"/>
              </a:spcBef>
            </a:pPr>
            <a:r>
              <a:rPr lang="en-US" sz="3100">
                <a:solidFill>
                  <a:srgbClr val="000000"/>
                </a:solidFill>
                <a:latin typeface="Raleway Heavy"/>
              </a:rPr>
              <a:t>GRAPH BASED ON 5 YEARS OF BACKTESTING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474611" y="509887"/>
            <a:ext cx="8669389" cy="4789477"/>
          </a:xfrm>
          <a:custGeom>
            <a:avLst/>
            <a:gdLst/>
            <a:ahLst/>
            <a:cxnLst/>
            <a:rect l="l" t="t" r="r" b="b"/>
            <a:pathLst>
              <a:path w="8669389" h="4789477">
                <a:moveTo>
                  <a:pt x="0" y="0"/>
                </a:moveTo>
                <a:lnTo>
                  <a:pt x="8669389" y="0"/>
                </a:lnTo>
                <a:lnTo>
                  <a:pt x="8669389" y="4789477"/>
                </a:lnTo>
                <a:lnTo>
                  <a:pt x="0" y="4789477"/>
                </a:lnTo>
                <a:lnTo>
                  <a:pt x="0" y="0"/>
                </a:lnTo>
                <a:close/>
              </a:path>
            </a:pathLst>
          </a:custGeom>
          <a:blipFill>
            <a:blip r:embed="rId2"/>
            <a:stretch>
              <a:fillRect t="-2729" r="-3455" b="-9305"/>
            </a:stretch>
          </a:blipFill>
        </p:spPr>
      </p:sp>
      <p:sp>
        <p:nvSpPr>
          <p:cNvPr id="3" name="Freeform 3"/>
          <p:cNvSpPr/>
          <p:nvPr/>
        </p:nvSpPr>
        <p:spPr>
          <a:xfrm>
            <a:off x="9144000" y="5517207"/>
            <a:ext cx="8115300" cy="4466898"/>
          </a:xfrm>
          <a:custGeom>
            <a:avLst/>
            <a:gdLst/>
            <a:ahLst/>
            <a:cxnLst/>
            <a:rect l="l" t="t" r="r" b="b"/>
            <a:pathLst>
              <a:path w="8115300" h="4466898">
                <a:moveTo>
                  <a:pt x="0" y="0"/>
                </a:moveTo>
                <a:lnTo>
                  <a:pt x="8115300" y="0"/>
                </a:lnTo>
                <a:lnTo>
                  <a:pt x="8115300" y="4466898"/>
                </a:lnTo>
                <a:lnTo>
                  <a:pt x="0" y="4466898"/>
                </a:lnTo>
                <a:lnTo>
                  <a:pt x="0" y="0"/>
                </a:lnTo>
                <a:close/>
              </a:path>
            </a:pathLst>
          </a:custGeom>
          <a:blipFill>
            <a:blip r:embed="rId3"/>
            <a:stretch>
              <a:fillRect/>
            </a:stretch>
          </a:blipFill>
        </p:spPr>
      </p:sp>
      <p:sp>
        <p:nvSpPr>
          <p:cNvPr id="4" name="TextBox 4"/>
          <p:cNvSpPr txBox="1"/>
          <p:nvPr/>
        </p:nvSpPr>
        <p:spPr>
          <a:xfrm>
            <a:off x="2260753" y="6040918"/>
            <a:ext cx="6546773" cy="3333750"/>
          </a:xfrm>
          <a:prstGeom prst="rect">
            <a:avLst/>
          </a:prstGeom>
        </p:spPr>
        <p:txBody>
          <a:bodyPr lIns="0" tIns="0" rIns="0" bIns="0" rtlCol="0" anchor="t">
            <a:spAutoFit/>
          </a:bodyPr>
          <a:lstStyle/>
          <a:p>
            <a:pPr algn="r">
              <a:lnSpc>
                <a:spcPts val="4349"/>
              </a:lnSpc>
            </a:pPr>
            <a:r>
              <a:rPr lang="en-US" sz="2899">
                <a:solidFill>
                  <a:srgbClr val="606060"/>
                </a:solidFill>
                <a:latin typeface="Now Bold"/>
              </a:rPr>
              <a:t>Heatmap</a:t>
            </a:r>
          </a:p>
          <a:p>
            <a:pPr algn="r">
              <a:lnSpc>
                <a:spcPts val="3150"/>
              </a:lnSpc>
            </a:pPr>
            <a:endParaRPr lang="en-US" sz="2899">
              <a:solidFill>
                <a:srgbClr val="606060"/>
              </a:solidFill>
              <a:latin typeface="Now Bold"/>
            </a:endParaRPr>
          </a:p>
          <a:p>
            <a:pPr algn="r">
              <a:lnSpc>
                <a:spcPts val="3150"/>
              </a:lnSpc>
            </a:pPr>
            <a:r>
              <a:rPr lang="en-US" sz="2100">
                <a:solidFill>
                  <a:srgbClr val="606060"/>
                </a:solidFill>
                <a:latin typeface="Now"/>
              </a:rPr>
              <a:t>As evident from the heatmap, we can see that strategy is very volatile if 100 % of cash is at risk. Though this ultimately gives high return in future, but such risky practices should be avoided and traders should try to square off at their threshold gains </a:t>
            </a:r>
          </a:p>
        </p:txBody>
      </p:sp>
      <p:sp>
        <p:nvSpPr>
          <p:cNvPr id="5" name="TextBox 5"/>
          <p:cNvSpPr txBox="1"/>
          <p:nvPr/>
        </p:nvSpPr>
        <p:spPr>
          <a:xfrm>
            <a:off x="9512627" y="1384589"/>
            <a:ext cx="6546773" cy="2533650"/>
          </a:xfrm>
          <a:prstGeom prst="rect">
            <a:avLst/>
          </a:prstGeom>
        </p:spPr>
        <p:txBody>
          <a:bodyPr lIns="0" tIns="0" rIns="0" bIns="0" rtlCol="0" anchor="t">
            <a:spAutoFit/>
          </a:bodyPr>
          <a:lstStyle/>
          <a:p>
            <a:pPr algn="l">
              <a:lnSpc>
                <a:spcPts val="4349"/>
              </a:lnSpc>
            </a:pPr>
            <a:r>
              <a:rPr lang="en-US" sz="2899">
                <a:solidFill>
                  <a:srgbClr val="606060"/>
                </a:solidFill>
                <a:latin typeface="Now Bold"/>
              </a:rPr>
              <a:t>Monthly Returns Barplot</a:t>
            </a:r>
          </a:p>
          <a:p>
            <a:pPr algn="l">
              <a:lnSpc>
                <a:spcPts val="3150"/>
              </a:lnSpc>
            </a:pPr>
            <a:r>
              <a:rPr lang="en-US" sz="2100">
                <a:solidFill>
                  <a:srgbClr val="606060"/>
                </a:solidFill>
                <a:latin typeface="Now"/>
              </a:rPr>
              <a:t>The barplot represents the monthly returns of the trading strategy. The returns kind of follow a bell shaped curve. The gains have a wide spread resulting which signifies high volatility of the NLP strategy with 100 percent cash at risk.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322287" y="2323069"/>
            <a:ext cx="16163209" cy="7154347"/>
          </a:xfrm>
          <a:custGeom>
            <a:avLst/>
            <a:gdLst/>
            <a:ahLst/>
            <a:cxnLst/>
            <a:rect l="l" t="t" r="r" b="b"/>
            <a:pathLst>
              <a:path w="16163209" h="7154347">
                <a:moveTo>
                  <a:pt x="0" y="0"/>
                </a:moveTo>
                <a:lnTo>
                  <a:pt x="16163209" y="0"/>
                </a:lnTo>
                <a:lnTo>
                  <a:pt x="16163209" y="7154347"/>
                </a:lnTo>
                <a:lnTo>
                  <a:pt x="0" y="7154347"/>
                </a:lnTo>
                <a:lnTo>
                  <a:pt x="0" y="0"/>
                </a:lnTo>
                <a:close/>
              </a:path>
            </a:pathLst>
          </a:custGeom>
          <a:blipFill>
            <a:blip r:embed="rId2"/>
            <a:stretch>
              <a:fillRect/>
            </a:stretch>
          </a:blipFill>
        </p:spPr>
      </p:sp>
      <p:sp>
        <p:nvSpPr>
          <p:cNvPr id="3" name="TextBox 3"/>
          <p:cNvSpPr txBox="1"/>
          <p:nvPr/>
        </p:nvSpPr>
        <p:spPr>
          <a:xfrm>
            <a:off x="0" y="570547"/>
            <a:ext cx="18288000" cy="1668780"/>
          </a:xfrm>
          <a:prstGeom prst="rect">
            <a:avLst/>
          </a:prstGeom>
        </p:spPr>
        <p:txBody>
          <a:bodyPr lIns="0" tIns="0" rIns="0" bIns="0" rtlCol="0" anchor="t">
            <a:spAutoFit/>
          </a:bodyPr>
          <a:lstStyle/>
          <a:p>
            <a:pPr algn="ctr">
              <a:lnSpc>
                <a:spcPts val="6719"/>
              </a:lnSpc>
              <a:spcBef>
                <a:spcPct val="0"/>
              </a:spcBef>
            </a:pPr>
            <a:r>
              <a:rPr lang="en-US" sz="4800">
                <a:solidFill>
                  <a:srgbClr val="1D1D1F"/>
                </a:solidFill>
                <a:latin typeface="Raleway Heavy"/>
              </a:rPr>
              <a:t>PERFORMANCE OF IMPLEMENTED STRATEGY COMPARED TO S&amp;P 500 ETF TRUST FUND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3186491" y="1205674"/>
            <a:ext cx="11915018" cy="979171"/>
          </a:xfrm>
          <a:prstGeom prst="rect">
            <a:avLst/>
          </a:prstGeom>
        </p:spPr>
        <p:txBody>
          <a:bodyPr lIns="0" tIns="0" rIns="0" bIns="0" rtlCol="0" anchor="t">
            <a:spAutoFit/>
          </a:bodyPr>
          <a:lstStyle/>
          <a:p>
            <a:pPr algn="ctr">
              <a:lnSpc>
                <a:spcPts val="7979"/>
              </a:lnSpc>
              <a:spcBef>
                <a:spcPct val="0"/>
              </a:spcBef>
            </a:pPr>
            <a:r>
              <a:rPr lang="en-US" sz="5699">
                <a:solidFill>
                  <a:srgbClr val="000000"/>
                </a:solidFill>
                <a:latin typeface="Raleway Heavy"/>
              </a:rPr>
              <a:t>CONCLUSION AND FUTURE WORK</a:t>
            </a:r>
          </a:p>
        </p:txBody>
      </p:sp>
      <p:sp>
        <p:nvSpPr>
          <p:cNvPr id="3" name="TextBox 3"/>
          <p:cNvSpPr txBox="1"/>
          <p:nvPr/>
        </p:nvSpPr>
        <p:spPr>
          <a:xfrm>
            <a:off x="1249270" y="3486676"/>
            <a:ext cx="16373080" cy="4939344"/>
          </a:xfrm>
          <a:prstGeom prst="rect">
            <a:avLst/>
          </a:prstGeom>
        </p:spPr>
        <p:txBody>
          <a:bodyPr lIns="0" tIns="0" rIns="0" bIns="0" rtlCol="0" anchor="t">
            <a:spAutoFit/>
          </a:bodyPr>
          <a:lstStyle/>
          <a:p>
            <a:pPr algn="ctr">
              <a:lnSpc>
                <a:spcPts val="4919"/>
              </a:lnSpc>
            </a:pPr>
            <a:r>
              <a:rPr lang="en-US" sz="3514">
                <a:solidFill>
                  <a:srgbClr val="000000"/>
                </a:solidFill>
                <a:latin typeface="Canva Sans"/>
              </a:rPr>
              <a:t>The project successfully developed an advanced algorithmic trading bot using ARIMA, LSTM, and FinBERT models, validated through extensive backtesting and live trading simulations, demonstrating consistent returns and effective risk management. Future improvements include implementing high-frequency trading algorithms to enhance execution speed and precision, and developing a user-friendly dashboard for real-time insights and analytics, aiming to create a robust, efficient, and user-centric trading solution.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612726" y="-994856"/>
            <a:ext cx="11534965" cy="11534919"/>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59999"/>
              </a:stretch>
            </a:blipFill>
          </p:spPr>
        </p:sp>
      </p:grpSp>
      <p:sp>
        <p:nvSpPr>
          <p:cNvPr id="4" name="TextBox 4"/>
          <p:cNvSpPr txBox="1"/>
          <p:nvPr/>
        </p:nvSpPr>
        <p:spPr>
          <a:xfrm>
            <a:off x="1897071" y="1816066"/>
            <a:ext cx="7227822"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INTRODUCTION: </a:t>
            </a:r>
          </a:p>
        </p:txBody>
      </p:sp>
      <p:sp>
        <p:nvSpPr>
          <p:cNvPr id="5" name="TextBox 5"/>
          <p:cNvSpPr txBox="1"/>
          <p:nvPr/>
        </p:nvSpPr>
        <p:spPr>
          <a:xfrm>
            <a:off x="1897071" y="2945355"/>
            <a:ext cx="12706129" cy="5806575"/>
          </a:xfrm>
          <a:prstGeom prst="rect">
            <a:avLst/>
          </a:prstGeom>
        </p:spPr>
        <p:txBody>
          <a:bodyPr lIns="0" tIns="0" rIns="0" bIns="0" rtlCol="0" anchor="t">
            <a:spAutoFit/>
          </a:bodyPr>
          <a:lstStyle/>
          <a:p>
            <a:pPr algn="l">
              <a:lnSpc>
                <a:spcPts val="4596"/>
              </a:lnSpc>
            </a:pPr>
            <a:r>
              <a:rPr lang="en-US" sz="3064">
                <a:solidFill>
                  <a:srgbClr val="606060"/>
                </a:solidFill>
                <a:latin typeface="Now"/>
              </a:rPr>
              <a:t>Algorithmic trading automates order execution, leveraging computer speed and predefined rules. It enhances success rates by refining strategies based on timing, value, and mathematical models, bypassing human emotions for rapid, precise trades.</a:t>
            </a:r>
          </a:p>
          <a:p>
            <a:pPr algn="l">
              <a:lnSpc>
                <a:spcPts val="4596"/>
              </a:lnSpc>
            </a:pPr>
            <a:endParaRPr lang="en-US" sz="3064">
              <a:solidFill>
                <a:srgbClr val="606060"/>
              </a:solidFill>
              <a:latin typeface="Now"/>
            </a:endParaRPr>
          </a:p>
          <a:p>
            <a:pPr algn="l">
              <a:lnSpc>
                <a:spcPts val="4596"/>
              </a:lnSpc>
            </a:pPr>
            <a:r>
              <a:rPr lang="en-US" sz="3064">
                <a:solidFill>
                  <a:srgbClr val="606060"/>
                </a:solidFill>
                <a:latin typeface="Now"/>
              </a:rPr>
              <a:t>The trading bot simplifies processes, enabling quick profits with minimal effort. It addresses the demand for an accessible yet efficient solution in the expanding global algorithmic trading market.</a:t>
            </a:r>
          </a:p>
          <a:p>
            <a:pPr algn="l">
              <a:lnSpc>
                <a:spcPts val="4596"/>
              </a:lnSpc>
            </a:pPr>
            <a:endParaRPr lang="en-US" sz="3064">
              <a:solidFill>
                <a:srgbClr val="606060"/>
              </a:solidFill>
              <a:latin typeface="N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5505314" y="933450"/>
            <a:ext cx="7277371" cy="8210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Raleway Heavy"/>
              </a:rPr>
              <a:t>REFERENCES</a:t>
            </a:r>
          </a:p>
        </p:txBody>
      </p:sp>
      <p:sp>
        <p:nvSpPr>
          <p:cNvPr id="3" name="TextBox 3"/>
          <p:cNvSpPr txBox="1"/>
          <p:nvPr/>
        </p:nvSpPr>
        <p:spPr>
          <a:xfrm>
            <a:off x="1028700" y="2420076"/>
            <a:ext cx="16028856" cy="6692258"/>
          </a:xfrm>
          <a:prstGeom prst="rect">
            <a:avLst/>
          </a:prstGeom>
        </p:spPr>
        <p:txBody>
          <a:bodyPr lIns="0" tIns="0" rIns="0" bIns="0" rtlCol="0" anchor="t">
            <a:spAutoFit/>
          </a:bodyPr>
          <a:lstStyle/>
          <a:p>
            <a:pPr algn="l">
              <a:lnSpc>
                <a:spcPts val="2835"/>
              </a:lnSpc>
            </a:pPr>
            <a:r>
              <a:rPr lang="en-US" sz="2025">
                <a:solidFill>
                  <a:srgbClr val="000000"/>
                </a:solidFill>
                <a:latin typeface="Canva Sans"/>
                <a:ea typeface="Canva Sans"/>
              </a:rPr>
              <a:t>[1] Ash Booth, Enrico Gerding, and Frank Mcgroarty. 2014. Automated trading with performance weighted random forests and seasonality. Expert Syst. Appl. 41, 8 (June ,2014), 3651± 3661. DOI: </a:t>
            </a:r>
            <a:r>
              <a:rPr lang="en-US" sz="2025" u="sng">
                <a:solidFill>
                  <a:srgbClr val="000000"/>
                </a:solidFill>
                <a:latin typeface="Canva Sans"/>
                <a:hlinkClick r:id="rId2" tooltip="https://doi.org/10.1016/j.eswa.2013.12.009"/>
              </a:rPr>
              <a:t>https://doi.org/10.1016/j.eswa.2013.12.009</a:t>
            </a:r>
            <a:r>
              <a:rPr lang="en-US" sz="2025">
                <a:solidFill>
                  <a:srgbClr val="000000"/>
                </a:solidFill>
                <a:latin typeface="Canva Sans"/>
              </a:rPr>
              <a:t>.</a:t>
            </a:r>
          </a:p>
          <a:p>
            <a:pPr algn="l">
              <a:lnSpc>
                <a:spcPts val="2835"/>
              </a:lnSpc>
            </a:pPr>
            <a:endParaRPr lang="en-US" sz="2025">
              <a:solidFill>
                <a:srgbClr val="000000"/>
              </a:solidFill>
              <a:latin typeface="Canva Sans"/>
            </a:endParaRPr>
          </a:p>
          <a:p>
            <a:pPr algn="l">
              <a:lnSpc>
                <a:spcPts val="2835"/>
              </a:lnSpc>
            </a:pPr>
            <a:r>
              <a:rPr lang="en-US" sz="2025">
                <a:solidFill>
                  <a:srgbClr val="000000"/>
                </a:solidFill>
                <a:latin typeface="Canva Sans"/>
              </a:rPr>
              <a:t>[2] Suryoday Basak, Saibal Kar, Snehanshu Saha, Luckyson Khaidem, Sudeepa Roy Dey, Predicting the direction of stock market prices using tree-based classifiers, The North American Journal of Economics and Finance, Volume 47, 2019, Pages 552- 567, ISSN 1062-9408, </a:t>
            </a:r>
          </a:p>
          <a:p>
            <a:pPr algn="l">
              <a:lnSpc>
                <a:spcPts val="2835"/>
              </a:lnSpc>
            </a:pPr>
            <a:r>
              <a:rPr lang="en-US" sz="2025">
                <a:solidFill>
                  <a:srgbClr val="000000"/>
                </a:solidFill>
                <a:latin typeface="Canva Sans"/>
              </a:rPr>
              <a:t>      </a:t>
            </a:r>
            <a:r>
              <a:rPr lang="en-US" sz="2025" u="sng">
                <a:solidFill>
                  <a:srgbClr val="000000"/>
                </a:solidFill>
                <a:latin typeface="Canva Sans"/>
                <a:hlinkClick r:id="rId3" tooltip="https://doi.org/10.1016/j.najef.2018.06.013"/>
              </a:rPr>
              <a:t>https://doi.org/10.1016/j.najef.2018.06.013</a:t>
            </a:r>
            <a:r>
              <a:rPr lang="en-US" sz="2025">
                <a:solidFill>
                  <a:srgbClr val="000000"/>
                </a:solidFill>
                <a:latin typeface="Canva Sans"/>
              </a:rPr>
              <a:t>.</a:t>
            </a:r>
          </a:p>
          <a:p>
            <a:pPr algn="l">
              <a:lnSpc>
                <a:spcPts val="2835"/>
              </a:lnSpc>
            </a:pPr>
            <a:endParaRPr lang="en-US" sz="2025">
              <a:solidFill>
                <a:srgbClr val="000000"/>
              </a:solidFill>
              <a:latin typeface="Canva Sans"/>
            </a:endParaRPr>
          </a:p>
          <a:p>
            <a:pPr algn="l">
              <a:lnSpc>
                <a:spcPts val="2835"/>
              </a:lnSpc>
            </a:pPr>
            <a:r>
              <a:rPr lang="en-US" sz="2025">
                <a:solidFill>
                  <a:srgbClr val="000000"/>
                </a:solidFill>
                <a:latin typeface="Canva Sans"/>
              </a:rPr>
              <a:t>[3] Maragoudakis, M and Serpanos, D. (2010), towards stock market data mining using enriched random forests from textual resources and technical indicators. AIAI 2010, IFIP AICT 339, pp. 278-286. </a:t>
            </a:r>
            <a:r>
              <a:rPr lang="en-US" sz="2025" u="sng">
                <a:solidFill>
                  <a:srgbClr val="000000"/>
                </a:solidFill>
                <a:latin typeface="Canva Sans"/>
                <a:hlinkClick r:id="rId4" tooltip="https://link.springer.com/chapter/10.1007/978-3-642-16239-8_37"/>
              </a:rPr>
              <a:t>https://link.springer.com/chapter/10.1007/978-3-642-16239-8_37</a:t>
            </a:r>
            <a:r>
              <a:rPr lang="en-US" sz="2025">
                <a:solidFill>
                  <a:srgbClr val="000000"/>
                </a:solidFill>
                <a:latin typeface="Canva Sans"/>
              </a:rPr>
              <a:t>.</a:t>
            </a:r>
          </a:p>
          <a:p>
            <a:pPr algn="l">
              <a:lnSpc>
                <a:spcPts val="2835"/>
              </a:lnSpc>
            </a:pPr>
            <a:endParaRPr lang="en-US" sz="2025">
              <a:solidFill>
                <a:srgbClr val="000000"/>
              </a:solidFill>
              <a:latin typeface="Canva Sans"/>
            </a:endParaRPr>
          </a:p>
          <a:p>
            <a:pPr algn="l">
              <a:lnSpc>
                <a:spcPts val="2835"/>
              </a:lnSpc>
            </a:pPr>
            <a:r>
              <a:rPr lang="en-US" sz="2025">
                <a:solidFill>
                  <a:srgbClr val="000000"/>
                </a:solidFill>
                <a:latin typeface="Canva Sans"/>
                <a:ea typeface="Canva Sans"/>
              </a:rPr>
              <a:t>[4]Manoj Thakur and Deepak Kumar. 2018. A hybrid financial trading support system using multi-category classifiers and random forest. Appl. Soft Compute. 67, C (June 2018), 337±349. DOI: </a:t>
            </a:r>
            <a:r>
              <a:rPr lang="en-US" sz="2025" u="sng">
                <a:solidFill>
                  <a:srgbClr val="000000"/>
                </a:solidFill>
                <a:latin typeface="Canva Sans"/>
                <a:hlinkClick r:id="rId5" tooltip="https://doi.org/10.1016/j.asoc.2018.03.006"/>
              </a:rPr>
              <a:t>https://doi.org/10.1016/j.asoc.2018.03.006</a:t>
            </a:r>
            <a:r>
              <a:rPr lang="en-US" sz="2025">
                <a:solidFill>
                  <a:srgbClr val="000000"/>
                </a:solidFill>
                <a:latin typeface="Canva Sans"/>
              </a:rPr>
              <a:t>.</a:t>
            </a:r>
          </a:p>
          <a:p>
            <a:pPr algn="l">
              <a:lnSpc>
                <a:spcPts val="2835"/>
              </a:lnSpc>
            </a:pPr>
            <a:endParaRPr lang="en-US" sz="2025">
              <a:solidFill>
                <a:srgbClr val="000000"/>
              </a:solidFill>
              <a:latin typeface="Canva Sans"/>
            </a:endParaRPr>
          </a:p>
          <a:p>
            <a:pPr algn="l">
              <a:lnSpc>
                <a:spcPts val="2835"/>
              </a:lnSpc>
            </a:pPr>
            <a:r>
              <a:rPr lang="en-US" sz="2025">
                <a:solidFill>
                  <a:srgbClr val="000000"/>
                </a:solidFill>
                <a:latin typeface="Canva Sans"/>
                <a:ea typeface="Canva Sans"/>
              </a:rPr>
              <a:t>[5] Cain Evans, Konstantinos Pappas, Fatos Xhafa, Utilizing artificial neural networks and                                                            genetic algorithms to build an algo-trading model for intra-day foreign exchange speculation, Mathematical and Computer Modelling, Volume 58, Issues 5±6, 2013, Pages 1249-1266, ISSN 0895-7177, </a:t>
            </a:r>
            <a:r>
              <a:rPr lang="en-US" sz="2025" u="sng">
                <a:solidFill>
                  <a:srgbClr val="000000"/>
                </a:solidFill>
                <a:latin typeface="Canva Sans"/>
                <a:hlinkClick r:id="rId6" tooltip="https://doi.org/10.1016/j.mcm.2013.02.002"/>
              </a:rPr>
              <a:t>https://doi.org/10.1016/j.mcm.2013.02.002</a:t>
            </a:r>
            <a:r>
              <a:rPr lang="en-US" sz="2025">
                <a:solidFill>
                  <a:srgbClr val="000000"/>
                </a:solidFill>
                <a:latin typeface="Canva Sans"/>
              </a:rPr>
              <a:t>.</a:t>
            </a:r>
          </a:p>
          <a:p>
            <a:pPr algn="l">
              <a:lnSpc>
                <a:spcPts val="2835"/>
              </a:lnSpc>
            </a:pPr>
            <a:endParaRPr lang="en-US" sz="2025">
              <a:solidFill>
                <a:srgbClr val="000000"/>
              </a:solidFill>
              <a:latin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028700" y="593257"/>
            <a:ext cx="16047712" cy="4070871"/>
          </a:xfrm>
          <a:prstGeom prst="rect">
            <a:avLst/>
          </a:prstGeom>
        </p:spPr>
        <p:txBody>
          <a:bodyPr lIns="0" tIns="0" rIns="0" bIns="0" rtlCol="0" anchor="t">
            <a:spAutoFit/>
          </a:bodyPr>
          <a:lstStyle/>
          <a:p>
            <a:pPr algn="ctr">
              <a:lnSpc>
                <a:spcPts val="2946"/>
              </a:lnSpc>
            </a:pPr>
            <a:endParaRPr/>
          </a:p>
          <a:p>
            <a:pPr algn="ctr">
              <a:lnSpc>
                <a:spcPts val="2946"/>
              </a:lnSpc>
            </a:pPr>
            <a:r>
              <a:rPr lang="en-US" sz="2104">
                <a:solidFill>
                  <a:srgbClr val="000000"/>
                </a:solidFill>
                <a:latin typeface="Canva Sans"/>
              </a:rPr>
              <a:t>[6] Omer Berat Sezer, Murat Ozbayoglu, Erdogan Dogdu, A Deep Neural-Network Based Stock Trading System Based on Evolutionary Optimized Technical Analysis Parameters, Procedia Computer Science, Volume 114, 2017, Pages 473-480, ISSN 1877-0509</a:t>
            </a:r>
          </a:p>
          <a:p>
            <a:pPr algn="ctr">
              <a:lnSpc>
                <a:spcPts val="2946"/>
              </a:lnSpc>
            </a:pPr>
            <a:endParaRPr lang="en-US" sz="2104">
              <a:solidFill>
                <a:srgbClr val="000000"/>
              </a:solidFill>
              <a:latin typeface="Canva Sans"/>
            </a:endParaRPr>
          </a:p>
          <a:p>
            <a:pPr algn="ctr">
              <a:lnSpc>
                <a:spcPts val="2946"/>
              </a:lnSpc>
            </a:pPr>
            <a:r>
              <a:rPr lang="en-US" sz="2104">
                <a:solidFill>
                  <a:srgbClr val="000000"/>
                </a:solidFill>
                <a:latin typeface="Canva Sans"/>
              </a:rPr>
              <a:t>[7]Maragoudakis, M and Serpanos, D. (2010), towards stock market data mining using enriched random forests from textual resources and technical indicators. AIAI 2010, IFIP AICT 339, pp. 278-286. </a:t>
            </a:r>
          </a:p>
          <a:p>
            <a:pPr algn="ctr">
              <a:lnSpc>
                <a:spcPts val="2946"/>
              </a:lnSpc>
            </a:pPr>
            <a:endParaRPr lang="en-US" sz="2104">
              <a:solidFill>
                <a:srgbClr val="000000"/>
              </a:solidFill>
              <a:latin typeface="Canva Sans"/>
            </a:endParaRPr>
          </a:p>
          <a:p>
            <a:pPr algn="ctr">
              <a:lnSpc>
                <a:spcPts val="2946"/>
              </a:lnSpc>
            </a:pPr>
            <a:r>
              <a:rPr lang="en-US" sz="2104">
                <a:solidFill>
                  <a:srgbClr val="000000"/>
                </a:solidFill>
                <a:latin typeface="Canva Sans"/>
                <a:ea typeface="Canva Sans"/>
              </a:rPr>
              <a:t>[8] Manoj Thakur and Deepak Kumar. 2018. A hybrid financial trading support system using multi-category classifiers and random forest. Appl. Soft Comput. 67, C (June 2018), 337±349. DOI: </a:t>
            </a:r>
          </a:p>
          <a:p>
            <a:pPr algn="l">
              <a:lnSpc>
                <a:spcPts val="2946"/>
              </a:lnSpc>
            </a:pPr>
            <a:endParaRPr lang="en-US" sz="2104">
              <a:solidFill>
                <a:srgbClr val="000000"/>
              </a:solidFill>
              <a:latin typeface="Canva Sans"/>
              <a:ea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4106515" y="3913220"/>
            <a:ext cx="10074970" cy="1651635"/>
          </a:xfrm>
          <a:prstGeom prst="rect">
            <a:avLst/>
          </a:prstGeom>
        </p:spPr>
        <p:txBody>
          <a:bodyPr lIns="0" tIns="0" rIns="0" bIns="0" rtlCol="0" anchor="t">
            <a:spAutoFit/>
          </a:bodyPr>
          <a:lstStyle/>
          <a:p>
            <a:pPr algn="ctr">
              <a:lnSpc>
                <a:spcPts val="13439"/>
              </a:lnSpc>
            </a:pPr>
            <a:r>
              <a:rPr lang="en-US" sz="9600">
                <a:solidFill>
                  <a:srgbClr val="1D1D1F"/>
                </a:solidFill>
                <a:latin typeface="Raleway Heavy"/>
              </a:rPr>
              <a:t>THANK YOU</a:t>
            </a:r>
          </a:p>
        </p:txBody>
      </p:sp>
      <p:sp>
        <p:nvSpPr>
          <p:cNvPr id="3" name="AutoShape 3"/>
          <p:cNvSpPr/>
          <p:nvPr/>
        </p:nvSpPr>
        <p:spPr>
          <a:xfrm>
            <a:off x="8434614" y="5708403"/>
            <a:ext cx="1418771" cy="0"/>
          </a:xfrm>
          <a:prstGeom prst="line">
            <a:avLst/>
          </a:prstGeom>
          <a:ln w="47625" cap="flat">
            <a:solidFill>
              <a:srgbClr val="A28231"/>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028700" y="1878037"/>
            <a:ext cx="8585888" cy="1882140"/>
          </a:xfrm>
          <a:prstGeom prst="rect">
            <a:avLst/>
          </a:prstGeom>
        </p:spPr>
        <p:txBody>
          <a:bodyPr lIns="0" tIns="0" rIns="0" bIns="0" rtlCol="0" anchor="t">
            <a:spAutoFit/>
          </a:bodyPr>
          <a:lstStyle/>
          <a:p>
            <a:pPr algn="l">
              <a:lnSpc>
                <a:spcPts val="7559"/>
              </a:lnSpc>
            </a:pPr>
            <a:r>
              <a:rPr lang="en-US" sz="5399">
                <a:solidFill>
                  <a:srgbClr val="1D1D1F"/>
                </a:solidFill>
                <a:latin typeface="Raleway Heavy"/>
              </a:rPr>
              <a:t>PROBLEM STATEMENT</a:t>
            </a:r>
          </a:p>
          <a:p>
            <a:pPr algn="l">
              <a:lnSpc>
                <a:spcPts val="7559"/>
              </a:lnSpc>
            </a:pPr>
            <a:endParaRPr lang="en-US" sz="5399">
              <a:solidFill>
                <a:srgbClr val="1D1D1F"/>
              </a:solidFill>
              <a:latin typeface="Raleway Heavy"/>
            </a:endParaRPr>
          </a:p>
        </p:txBody>
      </p:sp>
      <p:sp>
        <p:nvSpPr>
          <p:cNvPr id="3" name="TextBox 3"/>
          <p:cNvSpPr txBox="1"/>
          <p:nvPr/>
        </p:nvSpPr>
        <p:spPr>
          <a:xfrm>
            <a:off x="1028700" y="4466604"/>
            <a:ext cx="8639798" cy="3585446"/>
          </a:xfrm>
          <a:prstGeom prst="rect">
            <a:avLst/>
          </a:prstGeom>
        </p:spPr>
        <p:txBody>
          <a:bodyPr lIns="0" tIns="0" rIns="0" bIns="0" rtlCol="0" anchor="t">
            <a:spAutoFit/>
          </a:bodyPr>
          <a:lstStyle/>
          <a:p>
            <a:pPr algn="l">
              <a:lnSpc>
                <a:spcPts val="4077"/>
              </a:lnSpc>
            </a:pPr>
            <a:r>
              <a:rPr lang="en-US" sz="2718">
                <a:solidFill>
                  <a:srgbClr val="606060"/>
                </a:solidFill>
                <a:latin typeface="Now"/>
              </a:rPr>
              <a:t>Creating a dynamic algorithmic trading bot is key in navigating modern financial markets. Focused on agile market analysis and adaptable strategies, it optimizes for profitability and risk management, integrating fundamental and sentiment analysis to seize opportunities while minimizing risks.</a:t>
            </a:r>
          </a:p>
          <a:p>
            <a:pPr algn="l">
              <a:lnSpc>
                <a:spcPts val="4077"/>
              </a:lnSpc>
            </a:pPr>
            <a:endParaRPr lang="en-US" sz="2718">
              <a:solidFill>
                <a:srgbClr val="606060"/>
              </a:solidFill>
              <a:latin typeface="Now"/>
            </a:endParaRPr>
          </a:p>
        </p:txBody>
      </p:sp>
      <p:sp>
        <p:nvSpPr>
          <p:cNvPr id="4" name="Freeform 4"/>
          <p:cNvSpPr/>
          <p:nvPr/>
        </p:nvSpPr>
        <p:spPr>
          <a:xfrm>
            <a:off x="10591800" y="2876258"/>
            <a:ext cx="6781800" cy="6077242"/>
          </a:xfrm>
          <a:custGeom>
            <a:avLst/>
            <a:gdLst/>
            <a:ahLst/>
            <a:cxnLst/>
            <a:rect l="l" t="t" r="r" b="b"/>
            <a:pathLst>
              <a:path w="5213710" h="5175793">
                <a:moveTo>
                  <a:pt x="0" y="0"/>
                </a:moveTo>
                <a:lnTo>
                  <a:pt x="5213710" y="0"/>
                </a:lnTo>
                <a:lnTo>
                  <a:pt x="5213710" y="5175792"/>
                </a:lnTo>
                <a:lnTo>
                  <a:pt x="0" y="51757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0" y="25924"/>
            <a:ext cx="1028700" cy="10261076"/>
          </a:xfrm>
          <a:custGeom>
            <a:avLst/>
            <a:gdLst/>
            <a:ahLst/>
            <a:cxnLst/>
            <a:rect l="l" t="t" r="r" b="b"/>
            <a:pathLst>
              <a:path w="1028700" h="10261076">
                <a:moveTo>
                  <a:pt x="0" y="0"/>
                </a:moveTo>
                <a:lnTo>
                  <a:pt x="1028700" y="0"/>
                </a:lnTo>
                <a:lnTo>
                  <a:pt x="1028700" y="10261076"/>
                </a:lnTo>
                <a:lnTo>
                  <a:pt x="0" y="10261076"/>
                </a:lnTo>
                <a:lnTo>
                  <a:pt x="0" y="0"/>
                </a:lnTo>
                <a:close/>
              </a:path>
            </a:pathLst>
          </a:custGeom>
          <a:blipFill>
            <a:blip r:embed="rId2"/>
            <a:stretch>
              <a:fillRect l="-697175" r="-697175"/>
            </a:stretch>
          </a:blipFill>
        </p:spPr>
      </p:sp>
      <p:sp>
        <p:nvSpPr>
          <p:cNvPr id="3" name="TextBox 3"/>
          <p:cNvSpPr txBox="1"/>
          <p:nvPr/>
        </p:nvSpPr>
        <p:spPr>
          <a:xfrm>
            <a:off x="12886533" y="2739388"/>
            <a:ext cx="3840158" cy="361950"/>
          </a:xfrm>
          <a:prstGeom prst="rect">
            <a:avLst/>
          </a:prstGeom>
        </p:spPr>
        <p:txBody>
          <a:bodyPr lIns="0" tIns="0" rIns="0" bIns="0" rtlCol="0" anchor="t">
            <a:spAutoFit/>
          </a:bodyPr>
          <a:lstStyle/>
          <a:p>
            <a:pPr algn="ctr">
              <a:lnSpc>
                <a:spcPts val="2879"/>
              </a:lnSpc>
            </a:pPr>
            <a:r>
              <a:rPr lang="en-US" sz="2400">
                <a:solidFill>
                  <a:srgbClr val="F7F7F7"/>
                </a:solidFill>
                <a:latin typeface="Now Heavy"/>
              </a:rPr>
              <a:t>Case Study 02</a:t>
            </a:r>
          </a:p>
        </p:txBody>
      </p:sp>
      <p:sp>
        <p:nvSpPr>
          <p:cNvPr id="4" name="TextBox 4"/>
          <p:cNvSpPr txBox="1"/>
          <p:nvPr/>
        </p:nvSpPr>
        <p:spPr>
          <a:xfrm>
            <a:off x="7999417" y="5836485"/>
            <a:ext cx="3803641" cy="361950"/>
          </a:xfrm>
          <a:prstGeom prst="rect">
            <a:avLst/>
          </a:prstGeom>
        </p:spPr>
        <p:txBody>
          <a:bodyPr lIns="0" tIns="0" rIns="0" bIns="0" rtlCol="0" anchor="t">
            <a:spAutoFit/>
          </a:bodyPr>
          <a:lstStyle/>
          <a:p>
            <a:pPr algn="ctr">
              <a:lnSpc>
                <a:spcPts val="2879"/>
              </a:lnSpc>
            </a:pPr>
            <a:r>
              <a:rPr lang="en-US" sz="2400">
                <a:solidFill>
                  <a:srgbClr val="F7F7F7"/>
                </a:solidFill>
                <a:latin typeface="Now Heavy"/>
              </a:rPr>
              <a:t>Case Study 01</a:t>
            </a:r>
          </a:p>
        </p:txBody>
      </p:sp>
      <p:sp>
        <p:nvSpPr>
          <p:cNvPr id="5" name="TextBox 5"/>
          <p:cNvSpPr txBox="1"/>
          <p:nvPr/>
        </p:nvSpPr>
        <p:spPr>
          <a:xfrm>
            <a:off x="1610730" y="1428148"/>
            <a:ext cx="8004166"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LITERATURE SURVEY</a:t>
            </a:r>
          </a:p>
        </p:txBody>
      </p:sp>
      <p:sp>
        <p:nvSpPr>
          <p:cNvPr id="6" name="TextBox 6"/>
          <p:cNvSpPr txBox="1"/>
          <p:nvPr/>
        </p:nvSpPr>
        <p:spPr>
          <a:xfrm>
            <a:off x="1653591" y="2834638"/>
            <a:ext cx="15922610" cy="5793244"/>
          </a:xfrm>
          <a:prstGeom prst="rect">
            <a:avLst/>
          </a:prstGeom>
        </p:spPr>
        <p:txBody>
          <a:bodyPr lIns="0" tIns="0" rIns="0" bIns="0" rtlCol="0" anchor="t">
            <a:spAutoFit/>
          </a:bodyPr>
          <a:lstStyle/>
          <a:p>
            <a:pPr algn="l">
              <a:lnSpc>
                <a:spcPts val="4590"/>
              </a:lnSpc>
            </a:pPr>
            <a:r>
              <a:rPr lang="en-US" sz="3060">
                <a:solidFill>
                  <a:srgbClr val="606060"/>
                </a:solidFill>
                <a:latin typeface="Now Bold"/>
              </a:rPr>
              <a:t>Advancements in AI and ML for Stock Market Prediction</a:t>
            </a:r>
          </a:p>
          <a:p>
            <a:pPr marL="660654" lvl="1" indent="-330327" algn="l">
              <a:lnSpc>
                <a:spcPts val="4590"/>
              </a:lnSpc>
              <a:buFont typeface="Arial"/>
              <a:buChar char="•"/>
            </a:pPr>
            <a:r>
              <a:rPr lang="en-US" sz="3060">
                <a:solidFill>
                  <a:srgbClr val="606060"/>
                </a:solidFill>
                <a:latin typeface="Now"/>
              </a:rPr>
              <a:t>AI and ML have significantly improved stock market prediction, addressing its complexity and dynamism.</a:t>
            </a:r>
          </a:p>
          <a:p>
            <a:pPr algn="l">
              <a:lnSpc>
                <a:spcPts val="4590"/>
              </a:lnSpc>
            </a:pPr>
            <a:endParaRPr lang="en-US" sz="3060">
              <a:solidFill>
                <a:srgbClr val="606060"/>
              </a:solidFill>
              <a:latin typeface="Now"/>
            </a:endParaRPr>
          </a:p>
          <a:p>
            <a:pPr algn="l">
              <a:lnSpc>
                <a:spcPts val="4590"/>
              </a:lnSpc>
            </a:pPr>
            <a:r>
              <a:rPr lang="en-US" sz="3060">
                <a:solidFill>
                  <a:srgbClr val="606060"/>
                </a:solidFill>
                <a:latin typeface="Now Bold"/>
              </a:rPr>
              <a:t>Key Models</a:t>
            </a:r>
          </a:p>
          <a:p>
            <a:pPr marL="660654" lvl="1" indent="-330327" algn="l">
              <a:lnSpc>
                <a:spcPts val="4590"/>
              </a:lnSpc>
              <a:buAutoNum type="arabicPeriod"/>
            </a:pPr>
            <a:r>
              <a:rPr lang="en-US" sz="3060">
                <a:solidFill>
                  <a:srgbClr val="606060"/>
                </a:solidFill>
                <a:latin typeface="Now"/>
              </a:rPr>
              <a:t> Linear and Logistic Regression</a:t>
            </a:r>
          </a:p>
          <a:p>
            <a:pPr marL="1321308" lvl="2" indent="-440436" algn="l">
              <a:lnSpc>
                <a:spcPts val="4590"/>
              </a:lnSpc>
              <a:buFont typeface="Arial"/>
              <a:buChar char="⚬"/>
            </a:pPr>
            <a:r>
              <a:rPr lang="en-US" sz="3060">
                <a:solidFill>
                  <a:srgbClr val="606060"/>
                </a:solidFill>
                <a:latin typeface="Now"/>
              </a:rPr>
              <a:t>Linear Regression: Easy to implement but assumes linear relationships, limiting effectiveness for complex market data.</a:t>
            </a:r>
          </a:p>
          <a:p>
            <a:pPr marL="1321308" lvl="2" indent="-440436" algn="l">
              <a:lnSpc>
                <a:spcPts val="4590"/>
              </a:lnSpc>
              <a:buFont typeface="Arial"/>
              <a:buChar char="⚬"/>
            </a:pPr>
            <a:r>
              <a:rPr lang="en-US" sz="3060">
                <a:solidFill>
                  <a:srgbClr val="606060"/>
                </a:solidFill>
                <a:latin typeface="Now"/>
              </a:rPr>
              <a:t>Logistic Regression: Estimates probabilities for binary outcomes, constrained by linearity assumptions.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0" y="25924"/>
            <a:ext cx="1028700" cy="10261076"/>
          </a:xfrm>
          <a:custGeom>
            <a:avLst/>
            <a:gdLst/>
            <a:ahLst/>
            <a:cxnLst/>
            <a:rect l="l" t="t" r="r" b="b"/>
            <a:pathLst>
              <a:path w="1028700" h="10261076">
                <a:moveTo>
                  <a:pt x="0" y="0"/>
                </a:moveTo>
                <a:lnTo>
                  <a:pt x="1028700" y="0"/>
                </a:lnTo>
                <a:lnTo>
                  <a:pt x="1028700" y="10261076"/>
                </a:lnTo>
                <a:lnTo>
                  <a:pt x="0" y="10261076"/>
                </a:lnTo>
                <a:lnTo>
                  <a:pt x="0" y="0"/>
                </a:lnTo>
                <a:close/>
              </a:path>
            </a:pathLst>
          </a:custGeom>
          <a:blipFill>
            <a:blip r:embed="rId2"/>
            <a:stretch>
              <a:fillRect l="-697175" r="-697175"/>
            </a:stretch>
          </a:blipFill>
        </p:spPr>
      </p:sp>
      <p:sp>
        <p:nvSpPr>
          <p:cNvPr id="3" name="TextBox 3"/>
          <p:cNvSpPr txBox="1"/>
          <p:nvPr/>
        </p:nvSpPr>
        <p:spPr>
          <a:xfrm>
            <a:off x="12886533" y="2739388"/>
            <a:ext cx="3840158" cy="361950"/>
          </a:xfrm>
          <a:prstGeom prst="rect">
            <a:avLst/>
          </a:prstGeom>
        </p:spPr>
        <p:txBody>
          <a:bodyPr lIns="0" tIns="0" rIns="0" bIns="0" rtlCol="0" anchor="t">
            <a:spAutoFit/>
          </a:bodyPr>
          <a:lstStyle/>
          <a:p>
            <a:pPr algn="ctr">
              <a:lnSpc>
                <a:spcPts val="2879"/>
              </a:lnSpc>
            </a:pPr>
            <a:r>
              <a:rPr lang="en-US" sz="2400">
                <a:solidFill>
                  <a:srgbClr val="F7F7F7"/>
                </a:solidFill>
                <a:latin typeface="Now Heavy"/>
              </a:rPr>
              <a:t>Case Study 02</a:t>
            </a:r>
          </a:p>
        </p:txBody>
      </p:sp>
      <p:sp>
        <p:nvSpPr>
          <p:cNvPr id="4" name="TextBox 4"/>
          <p:cNvSpPr txBox="1"/>
          <p:nvPr/>
        </p:nvSpPr>
        <p:spPr>
          <a:xfrm>
            <a:off x="7999417" y="5836485"/>
            <a:ext cx="3803641" cy="361950"/>
          </a:xfrm>
          <a:prstGeom prst="rect">
            <a:avLst/>
          </a:prstGeom>
        </p:spPr>
        <p:txBody>
          <a:bodyPr lIns="0" tIns="0" rIns="0" bIns="0" rtlCol="0" anchor="t">
            <a:spAutoFit/>
          </a:bodyPr>
          <a:lstStyle/>
          <a:p>
            <a:pPr algn="ctr">
              <a:lnSpc>
                <a:spcPts val="2879"/>
              </a:lnSpc>
            </a:pPr>
            <a:r>
              <a:rPr lang="en-US" sz="2400">
                <a:solidFill>
                  <a:srgbClr val="F7F7F7"/>
                </a:solidFill>
                <a:latin typeface="Now Heavy"/>
              </a:rPr>
              <a:t>Case Study 01</a:t>
            </a:r>
          </a:p>
        </p:txBody>
      </p:sp>
      <p:sp>
        <p:nvSpPr>
          <p:cNvPr id="5" name="TextBox 5"/>
          <p:cNvSpPr txBox="1"/>
          <p:nvPr/>
        </p:nvSpPr>
        <p:spPr>
          <a:xfrm>
            <a:off x="1610730" y="1428148"/>
            <a:ext cx="8004166"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LITERATURE SURVEY</a:t>
            </a:r>
          </a:p>
        </p:txBody>
      </p:sp>
      <p:sp>
        <p:nvSpPr>
          <p:cNvPr id="6" name="TextBox 6"/>
          <p:cNvSpPr txBox="1"/>
          <p:nvPr/>
        </p:nvSpPr>
        <p:spPr>
          <a:xfrm>
            <a:off x="1653591" y="2500414"/>
            <a:ext cx="15922610" cy="6948366"/>
          </a:xfrm>
          <a:prstGeom prst="rect">
            <a:avLst/>
          </a:prstGeom>
        </p:spPr>
        <p:txBody>
          <a:bodyPr lIns="0" tIns="0" rIns="0" bIns="0" rtlCol="0" anchor="t">
            <a:spAutoFit/>
          </a:bodyPr>
          <a:lstStyle/>
          <a:p>
            <a:pPr algn="l">
              <a:lnSpc>
                <a:spcPts val="4590"/>
              </a:lnSpc>
            </a:pPr>
            <a:r>
              <a:rPr lang="en-US" sz="3060">
                <a:solidFill>
                  <a:srgbClr val="606060"/>
                </a:solidFill>
                <a:latin typeface="Now Bold"/>
              </a:rPr>
              <a:t>Key Models</a:t>
            </a:r>
          </a:p>
          <a:p>
            <a:pPr algn="l">
              <a:lnSpc>
                <a:spcPts val="4590"/>
              </a:lnSpc>
            </a:pPr>
            <a:r>
              <a:rPr lang="en-US" sz="3060">
                <a:solidFill>
                  <a:srgbClr val="606060"/>
                </a:solidFill>
                <a:latin typeface="Now"/>
              </a:rPr>
              <a:t>   2.  Deep Learning Models</a:t>
            </a:r>
          </a:p>
          <a:p>
            <a:pPr marL="1321308" lvl="2" indent="-440436" algn="l">
              <a:lnSpc>
                <a:spcPts val="4590"/>
              </a:lnSpc>
              <a:buFont typeface="Arial"/>
              <a:buChar char="⚬"/>
            </a:pPr>
            <a:r>
              <a:rPr lang="en-US" sz="3060">
                <a:solidFill>
                  <a:srgbClr val="606060"/>
                </a:solidFill>
                <a:latin typeface="Now"/>
              </a:rPr>
              <a:t>LSTM Networks: Excellent for sequential data and long-term dependencies, outperform traditional models but need large datasets and are computationally expensive.</a:t>
            </a:r>
          </a:p>
          <a:p>
            <a:pPr algn="l">
              <a:lnSpc>
                <a:spcPts val="4590"/>
              </a:lnSpc>
            </a:pPr>
            <a:r>
              <a:rPr lang="en-US" sz="3060">
                <a:solidFill>
                  <a:srgbClr val="606060"/>
                </a:solidFill>
                <a:latin typeface="Now"/>
              </a:rPr>
              <a:t>   3 . Ensemble Model</a:t>
            </a:r>
          </a:p>
          <a:p>
            <a:pPr marL="1321308" lvl="2" indent="-440436" algn="l">
              <a:lnSpc>
                <a:spcPts val="4590"/>
              </a:lnSpc>
              <a:buFont typeface="Arial"/>
              <a:buChar char="⚬"/>
            </a:pPr>
            <a:r>
              <a:rPr lang="en-US" sz="3060">
                <a:solidFill>
                  <a:srgbClr val="606060"/>
                </a:solidFill>
                <a:latin typeface="Now"/>
              </a:rPr>
              <a:t>Random Forest: Handles large datasets, reduces overfitting but is less interpretable and resource-demanding.</a:t>
            </a:r>
          </a:p>
          <a:p>
            <a:pPr marL="1321308" lvl="2" indent="-440436" algn="l">
              <a:lnSpc>
                <a:spcPts val="4590"/>
              </a:lnSpc>
              <a:buFont typeface="Arial"/>
              <a:buChar char="⚬"/>
            </a:pPr>
            <a:r>
              <a:rPr lang="en-US" sz="3060">
                <a:solidFill>
                  <a:srgbClr val="606060"/>
                </a:solidFill>
                <a:latin typeface="Now"/>
              </a:rPr>
              <a:t>XGBoost: Efficient, scalable, performs well on structured data, requires complex parameter tuning.</a:t>
            </a: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4011997" y="6696036"/>
            <a:ext cx="5295003" cy="4866991"/>
          </a:xfrm>
          <a:custGeom>
            <a:avLst/>
            <a:gdLst/>
            <a:ahLst/>
            <a:cxnLst/>
            <a:rect l="l" t="t" r="r" b="b"/>
            <a:pathLst>
              <a:path w="5295003" h="4866991">
                <a:moveTo>
                  <a:pt x="0" y="0"/>
                </a:moveTo>
                <a:lnTo>
                  <a:pt x="5295003" y="0"/>
                </a:lnTo>
                <a:lnTo>
                  <a:pt x="5295003" y="4866991"/>
                </a:lnTo>
                <a:lnTo>
                  <a:pt x="0" y="4866991"/>
                </a:lnTo>
                <a:lnTo>
                  <a:pt x="0" y="0"/>
                </a:lnTo>
                <a:close/>
              </a:path>
            </a:pathLst>
          </a:custGeom>
          <a:blipFill>
            <a:blip r:embed="rId2"/>
            <a:stretch>
              <a:fillRect/>
            </a:stretch>
          </a:blipFill>
        </p:spPr>
      </p:sp>
      <p:sp>
        <p:nvSpPr>
          <p:cNvPr id="3" name="TextBox 3"/>
          <p:cNvSpPr txBox="1"/>
          <p:nvPr/>
        </p:nvSpPr>
        <p:spPr>
          <a:xfrm>
            <a:off x="1363410" y="1032566"/>
            <a:ext cx="5224188"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OBJECTIVES</a:t>
            </a:r>
          </a:p>
        </p:txBody>
      </p:sp>
      <p:sp>
        <p:nvSpPr>
          <p:cNvPr id="4" name="TextBox 4"/>
          <p:cNvSpPr txBox="1"/>
          <p:nvPr/>
        </p:nvSpPr>
        <p:spPr>
          <a:xfrm>
            <a:off x="1334835" y="2124881"/>
            <a:ext cx="14169992" cy="6976076"/>
          </a:xfrm>
          <a:prstGeom prst="rect">
            <a:avLst/>
          </a:prstGeom>
        </p:spPr>
        <p:txBody>
          <a:bodyPr lIns="0" tIns="0" rIns="0" bIns="0" rtlCol="0" anchor="t">
            <a:spAutoFit/>
          </a:bodyPr>
          <a:lstStyle/>
          <a:p>
            <a:pPr marL="660654" lvl="1" indent="-330327" algn="l">
              <a:lnSpc>
                <a:spcPts val="4590"/>
              </a:lnSpc>
              <a:buAutoNum type="arabicPeriod"/>
            </a:pPr>
            <a:r>
              <a:rPr lang="en-US" sz="3060">
                <a:solidFill>
                  <a:srgbClr val="606060"/>
                </a:solidFill>
                <a:latin typeface="Now Bold"/>
              </a:rPr>
              <a:t>Market Analysis and Strategy Development:</a:t>
            </a:r>
            <a:r>
              <a:rPr lang="en-US" sz="3060">
                <a:solidFill>
                  <a:srgbClr val="606060"/>
                </a:solidFill>
                <a:latin typeface="Now"/>
              </a:rPr>
              <a:t> Bot analysesmarkets, tailoring strategies for stocks, crypto, forex, and commodities in real-time</a:t>
            </a:r>
          </a:p>
          <a:p>
            <a:pPr marL="660654" lvl="1" indent="-330327" algn="l">
              <a:lnSpc>
                <a:spcPts val="4590"/>
              </a:lnSpc>
              <a:buAutoNum type="arabicPeriod"/>
            </a:pPr>
            <a:r>
              <a:rPr lang="en-US" sz="3060">
                <a:solidFill>
                  <a:srgbClr val="606060"/>
                </a:solidFill>
                <a:latin typeface="Now Bold"/>
              </a:rPr>
              <a:t>Data Acquisition and Processing:</a:t>
            </a:r>
            <a:r>
              <a:rPr lang="en-US" sz="3060">
                <a:solidFill>
                  <a:srgbClr val="606060"/>
                </a:solidFill>
                <a:latin typeface="Now"/>
              </a:rPr>
              <a:t> Efficiently processes vast financial data from APIs, market feeds, and news outlets.</a:t>
            </a:r>
          </a:p>
          <a:p>
            <a:pPr marL="660654" lvl="1" indent="-330327" algn="l">
              <a:lnSpc>
                <a:spcPts val="4590"/>
              </a:lnSpc>
              <a:buAutoNum type="arabicPeriod"/>
            </a:pPr>
            <a:r>
              <a:rPr lang="en-US" sz="3060">
                <a:solidFill>
                  <a:srgbClr val="606060"/>
                </a:solidFill>
                <a:latin typeface="Now Bold"/>
              </a:rPr>
              <a:t>Risk Management:</a:t>
            </a:r>
            <a:r>
              <a:rPr lang="en-US" sz="3060">
                <a:solidFill>
                  <a:srgbClr val="606060"/>
                </a:solidFill>
                <a:latin typeface="Now"/>
              </a:rPr>
              <a:t> Implements robust risk management with stop-loss orders, position sizing, and portfolio diversification.</a:t>
            </a:r>
          </a:p>
          <a:p>
            <a:pPr marL="660654" lvl="1" indent="-330327" algn="l">
              <a:lnSpc>
                <a:spcPts val="4590"/>
              </a:lnSpc>
              <a:buAutoNum type="arabicPeriod"/>
            </a:pPr>
            <a:r>
              <a:rPr lang="en-US" sz="3060">
                <a:solidFill>
                  <a:srgbClr val="606060"/>
                </a:solidFill>
                <a:latin typeface="Now Bold"/>
              </a:rPr>
              <a:t>Execution Speed and Efficiency:</a:t>
            </a:r>
            <a:r>
              <a:rPr lang="en-US" sz="3060">
                <a:solidFill>
                  <a:srgbClr val="606060"/>
                </a:solidFill>
                <a:latin typeface="Now"/>
              </a:rPr>
              <a:t> Prioritizes low-latency, high- trading for swift execution and minimal slippage.</a:t>
            </a:r>
          </a:p>
          <a:p>
            <a:pPr marL="660654" lvl="1" indent="-330327" algn="l">
              <a:lnSpc>
                <a:spcPts val="4590"/>
              </a:lnSpc>
              <a:buAutoNum type="arabicPeriod"/>
            </a:pPr>
            <a:r>
              <a:rPr lang="en-US" sz="3060">
                <a:solidFill>
                  <a:srgbClr val="606060"/>
                </a:solidFill>
                <a:latin typeface="Now Bold"/>
              </a:rPr>
              <a:t>Back-testing and Simulation</a:t>
            </a:r>
            <a:r>
              <a:rPr lang="en-US" sz="3060">
                <a:solidFill>
                  <a:srgbClr val="606060"/>
                </a:solidFill>
                <a:latin typeface="Now"/>
              </a:rPr>
              <a:t>: Utilizes a concise back-testing framework to optimize strategies and simulate diverse market scenarios.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Freeform 2"/>
          <p:cNvSpPr/>
          <p:nvPr/>
        </p:nvSpPr>
        <p:spPr>
          <a:xfrm>
            <a:off x="12250049" y="3371850"/>
            <a:ext cx="5292347" cy="4114800"/>
          </a:xfrm>
          <a:custGeom>
            <a:avLst/>
            <a:gdLst/>
            <a:ahLst/>
            <a:cxnLst/>
            <a:rect l="l" t="t" r="r" b="b"/>
            <a:pathLst>
              <a:path w="5292347" h="4114800">
                <a:moveTo>
                  <a:pt x="0" y="0"/>
                </a:moveTo>
                <a:lnTo>
                  <a:pt x="5292347" y="0"/>
                </a:lnTo>
                <a:lnTo>
                  <a:pt x="5292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4288" y="933450"/>
            <a:ext cx="5424743"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METHODOLOGY</a:t>
            </a:r>
          </a:p>
        </p:txBody>
      </p:sp>
      <p:sp>
        <p:nvSpPr>
          <p:cNvPr id="4" name="TextBox 4"/>
          <p:cNvSpPr txBox="1"/>
          <p:nvPr/>
        </p:nvSpPr>
        <p:spPr>
          <a:xfrm>
            <a:off x="1028700" y="2262309"/>
            <a:ext cx="11394189" cy="9293248"/>
          </a:xfrm>
          <a:prstGeom prst="rect">
            <a:avLst/>
          </a:prstGeom>
        </p:spPr>
        <p:txBody>
          <a:bodyPr lIns="0" tIns="0" rIns="0" bIns="0" rtlCol="0" anchor="t">
            <a:spAutoFit/>
          </a:bodyPr>
          <a:lstStyle/>
          <a:p>
            <a:pPr marL="660654" lvl="1" indent="-330327" algn="l">
              <a:lnSpc>
                <a:spcPts val="4590"/>
              </a:lnSpc>
              <a:buFont typeface="Arial"/>
              <a:buChar char="•"/>
            </a:pPr>
            <a:r>
              <a:rPr lang="en-US" sz="3060">
                <a:solidFill>
                  <a:srgbClr val="606060"/>
                </a:solidFill>
                <a:latin typeface="Now Bold"/>
              </a:rPr>
              <a:t> Model Selection</a:t>
            </a:r>
            <a:r>
              <a:rPr lang="en-US" sz="3060">
                <a:solidFill>
                  <a:srgbClr val="606060"/>
                </a:solidFill>
                <a:latin typeface="Now"/>
              </a:rPr>
              <a:t>: Based on the data analysis and initial testing, select the most promising models (ARIMA, LSTM, Prophet, and FinBERT) for further development and backtesting.</a:t>
            </a:r>
          </a:p>
          <a:p>
            <a:pPr algn="l">
              <a:lnSpc>
                <a:spcPts val="4590"/>
              </a:lnSpc>
            </a:pPr>
            <a:endParaRPr lang="en-US" sz="3060">
              <a:solidFill>
                <a:srgbClr val="606060"/>
              </a:solidFill>
              <a:latin typeface="Now"/>
            </a:endParaRPr>
          </a:p>
          <a:p>
            <a:pPr marL="660654" lvl="1" indent="-330327" algn="l">
              <a:lnSpc>
                <a:spcPts val="4590"/>
              </a:lnSpc>
              <a:buFont typeface="Arial"/>
              <a:buChar char="•"/>
            </a:pPr>
            <a:r>
              <a:rPr lang="en-US" sz="3060">
                <a:solidFill>
                  <a:srgbClr val="606060"/>
                </a:solidFill>
                <a:latin typeface="Now"/>
              </a:rPr>
              <a:t> </a:t>
            </a:r>
            <a:r>
              <a:rPr lang="en-US" sz="3060">
                <a:solidFill>
                  <a:srgbClr val="606060"/>
                </a:solidFill>
                <a:latin typeface="Now Bold"/>
              </a:rPr>
              <a:t>Strategy development:</a:t>
            </a:r>
          </a:p>
          <a:p>
            <a:pPr algn="l">
              <a:lnSpc>
                <a:spcPts val="4590"/>
              </a:lnSpc>
            </a:pPr>
            <a:endParaRPr lang="en-US" sz="3060">
              <a:solidFill>
                <a:srgbClr val="606060"/>
              </a:solidFill>
              <a:latin typeface="Now Bold"/>
            </a:endParaRPr>
          </a:p>
          <a:p>
            <a:pPr marL="1321308" lvl="2" indent="-440436" algn="l">
              <a:lnSpc>
                <a:spcPts val="4590"/>
              </a:lnSpc>
              <a:buFont typeface="Arial"/>
              <a:buChar char="⚬"/>
            </a:pPr>
            <a:r>
              <a:rPr lang="en-US" sz="3060">
                <a:solidFill>
                  <a:srgbClr val="606060"/>
                </a:solidFill>
                <a:latin typeface="Now Bold"/>
              </a:rPr>
              <a:t>ARIMA-Based Strategy: </a:t>
            </a:r>
            <a:r>
              <a:rPr lang="en-US" sz="3060">
                <a:solidFill>
                  <a:srgbClr val="606060"/>
                </a:solidFill>
                <a:latin typeface="Now"/>
              </a:rPr>
              <a:t>Trade based on forecasted price trends from the ARIMA model.</a:t>
            </a:r>
          </a:p>
          <a:p>
            <a:pPr marL="1321308" lvl="2" indent="-440436" algn="l">
              <a:lnSpc>
                <a:spcPts val="4590"/>
              </a:lnSpc>
              <a:buFont typeface="Arial"/>
              <a:buChar char="⚬"/>
            </a:pPr>
            <a:r>
              <a:rPr lang="en-US" sz="3060">
                <a:solidFill>
                  <a:srgbClr val="606060"/>
                </a:solidFill>
                <a:latin typeface="Now Bold"/>
              </a:rPr>
              <a:t>LSTM-Based Strategy: </a:t>
            </a:r>
            <a:r>
              <a:rPr lang="en-US" sz="3060">
                <a:solidFill>
                  <a:srgbClr val="606060"/>
                </a:solidFill>
                <a:latin typeface="Now"/>
              </a:rPr>
              <a:t>Use LSTM predictions to make informed trading decisions.</a:t>
            </a: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214288" y="933450"/>
            <a:ext cx="5424743"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METHODOLOGY</a:t>
            </a:r>
          </a:p>
        </p:txBody>
      </p:sp>
      <p:sp>
        <p:nvSpPr>
          <p:cNvPr id="3" name="TextBox 3"/>
          <p:cNvSpPr txBox="1"/>
          <p:nvPr/>
        </p:nvSpPr>
        <p:spPr>
          <a:xfrm>
            <a:off x="1214288" y="2262309"/>
            <a:ext cx="11394189" cy="9867346"/>
          </a:xfrm>
          <a:prstGeom prst="rect">
            <a:avLst/>
          </a:prstGeom>
        </p:spPr>
        <p:txBody>
          <a:bodyPr lIns="0" tIns="0" rIns="0" bIns="0" rtlCol="0" anchor="t">
            <a:spAutoFit/>
          </a:bodyPr>
          <a:lstStyle/>
          <a:p>
            <a:pPr algn="l">
              <a:lnSpc>
                <a:spcPts val="4590"/>
              </a:lnSpc>
            </a:pPr>
            <a:endParaRPr/>
          </a:p>
          <a:p>
            <a:pPr marL="660654" lvl="1" indent="-330327" algn="l">
              <a:lnSpc>
                <a:spcPts val="4590"/>
              </a:lnSpc>
              <a:buFont typeface="Arial"/>
              <a:buChar char="•"/>
            </a:pPr>
            <a:r>
              <a:rPr lang="en-US" sz="3060">
                <a:solidFill>
                  <a:srgbClr val="606060"/>
                </a:solidFill>
                <a:latin typeface="Now"/>
              </a:rPr>
              <a:t> </a:t>
            </a:r>
            <a:r>
              <a:rPr lang="en-US" sz="3060">
                <a:solidFill>
                  <a:srgbClr val="606060"/>
                </a:solidFill>
                <a:latin typeface="Now Bold"/>
              </a:rPr>
              <a:t>Strategy development:</a:t>
            </a:r>
          </a:p>
          <a:p>
            <a:pPr algn="l">
              <a:lnSpc>
                <a:spcPts val="4590"/>
              </a:lnSpc>
            </a:pPr>
            <a:endParaRPr lang="en-US" sz="3060">
              <a:solidFill>
                <a:srgbClr val="606060"/>
              </a:solidFill>
              <a:latin typeface="Now Bold"/>
            </a:endParaRPr>
          </a:p>
          <a:p>
            <a:pPr marL="1321308" lvl="2" indent="-440436" algn="l">
              <a:lnSpc>
                <a:spcPts val="4590"/>
              </a:lnSpc>
              <a:buFont typeface="Arial"/>
              <a:buChar char="⚬"/>
            </a:pPr>
            <a:r>
              <a:rPr lang="en-US" sz="3060">
                <a:solidFill>
                  <a:srgbClr val="606060"/>
                </a:solidFill>
                <a:latin typeface="Now Bold"/>
              </a:rPr>
              <a:t>Sentiment-Based Strategy with FinBERT: </a:t>
            </a:r>
            <a:r>
              <a:rPr lang="en-US" sz="3060">
                <a:solidFill>
                  <a:srgbClr val="606060"/>
                </a:solidFill>
                <a:latin typeface="Now"/>
              </a:rPr>
              <a:t>React to market sentiment using FinBERT to trigger buy or sell signals.</a:t>
            </a:r>
          </a:p>
          <a:p>
            <a:pPr marL="1321308" lvl="2" indent="-440436" algn="l">
              <a:lnSpc>
                <a:spcPts val="4590"/>
              </a:lnSpc>
              <a:buFont typeface="Arial"/>
              <a:buChar char="⚬"/>
            </a:pPr>
            <a:r>
              <a:rPr lang="en-US" sz="3060">
                <a:solidFill>
                  <a:srgbClr val="606060"/>
                </a:solidFill>
                <a:latin typeface="Now Bold"/>
              </a:rPr>
              <a:t>ROC Strategy:</a:t>
            </a:r>
            <a:r>
              <a:rPr lang="en-US" sz="3060">
                <a:solidFill>
                  <a:srgbClr val="606060"/>
                </a:solidFill>
                <a:latin typeface="Now"/>
              </a:rPr>
              <a:t>The trading bot calculates the rate of change (ROC) for stocks, identifies buy signals by comparing ask prices with the last traded prices, and sends an email alert for the stock with the highest ROC and favorable price conditions.</a:t>
            </a: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p:txBody>
      </p:sp>
      <p:sp>
        <p:nvSpPr>
          <p:cNvPr id="4" name="Freeform 4"/>
          <p:cNvSpPr/>
          <p:nvPr/>
        </p:nvSpPr>
        <p:spPr>
          <a:xfrm>
            <a:off x="12250049" y="3371850"/>
            <a:ext cx="5292347" cy="4114800"/>
          </a:xfrm>
          <a:custGeom>
            <a:avLst/>
            <a:gdLst/>
            <a:ahLst/>
            <a:cxnLst/>
            <a:rect l="l" t="t" r="r" b="b"/>
            <a:pathLst>
              <a:path w="5292347" h="4114800">
                <a:moveTo>
                  <a:pt x="0" y="0"/>
                </a:moveTo>
                <a:lnTo>
                  <a:pt x="5292347" y="0"/>
                </a:lnTo>
                <a:lnTo>
                  <a:pt x="5292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214288" y="933450"/>
            <a:ext cx="14542766" cy="821055"/>
          </a:xfrm>
          <a:prstGeom prst="rect">
            <a:avLst/>
          </a:prstGeom>
        </p:spPr>
        <p:txBody>
          <a:bodyPr lIns="0" tIns="0" rIns="0" bIns="0" rtlCol="0" anchor="t">
            <a:spAutoFit/>
          </a:bodyPr>
          <a:lstStyle/>
          <a:p>
            <a:pPr algn="l">
              <a:lnSpc>
                <a:spcPts val="6719"/>
              </a:lnSpc>
            </a:pPr>
            <a:r>
              <a:rPr lang="en-US" sz="4800">
                <a:solidFill>
                  <a:srgbClr val="1D1D1F"/>
                </a:solidFill>
                <a:latin typeface="Raleway Heavy"/>
              </a:rPr>
              <a:t>METHODOLOGY  </a:t>
            </a:r>
          </a:p>
        </p:txBody>
      </p:sp>
      <p:sp>
        <p:nvSpPr>
          <p:cNvPr id="3" name="TextBox 3"/>
          <p:cNvSpPr txBox="1"/>
          <p:nvPr/>
        </p:nvSpPr>
        <p:spPr>
          <a:xfrm>
            <a:off x="1214288" y="1592580"/>
            <a:ext cx="11972455" cy="11036324"/>
          </a:xfrm>
          <a:prstGeom prst="rect">
            <a:avLst/>
          </a:prstGeom>
        </p:spPr>
        <p:txBody>
          <a:bodyPr lIns="0" tIns="0" rIns="0" bIns="0" rtlCol="0" anchor="t">
            <a:spAutoFit/>
          </a:bodyPr>
          <a:lstStyle/>
          <a:p>
            <a:pPr algn="l">
              <a:lnSpc>
                <a:spcPts val="4590"/>
              </a:lnSpc>
            </a:pPr>
            <a:endParaRPr/>
          </a:p>
          <a:p>
            <a:pPr marL="660654" lvl="1" indent="-330327" algn="l">
              <a:lnSpc>
                <a:spcPts val="4590"/>
              </a:lnSpc>
              <a:buFont typeface="Arial"/>
              <a:buChar char="•"/>
            </a:pPr>
            <a:r>
              <a:rPr lang="en-US" sz="3060">
                <a:solidFill>
                  <a:srgbClr val="606060"/>
                </a:solidFill>
                <a:latin typeface="Now Bold"/>
              </a:rPr>
              <a:t>Signal Generation: </a:t>
            </a:r>
            <a:r>
              <a:rPr lang="en-US" sz="3060">
                <a:solidFill>
                  <a:srgbClr val="606060"/>
                </a:solidFill>
                <a:latin typeface="Now"/>
              </a:rPr>
              <a:t>Generate trading signals based on model predictions; e.g., a predicted upward trend triggers a buy signal, a downward trend triggers a sell signal.</a:t>
            </a:r>
          </a:p>
          <a:p>
            <a:pPr marL="660654" lvl="1" indent="-330327" algn="l">
              <a:lnSpc>
                <a:spcPts val="4590"/>
              </a:lnSpc>
              <a:buFont typeface="Arial"/>
              <a:buChar char="•"/>
            </a:pPr>
            <a:r>
              <a:rPr lang="en-US" sz="3060">
                <a:solidFill>
                  <a:srgbClr val="606060"/>
                </a:solidFill>
                <a:latin typeface="Now Bold"/>
              </a:rPr>
              <a:t>Risk Management: </a:t>
            </a:r>
            <a:r>
              <a:rPr lang="en-US" sz="3060">
                <a:solidFill>
                  <a:srgbClr val="606060"/>
                </a:solidFill>
                <a:latin typeface="Now"/>
              </a:rPr>
              <a:t>Incorporate risk management techniques like stop-loss levels, take-profit targets, and position sizing to manage losses and protect profits.</a:t>
            </a:r>
          </a:p>
          <a:p>
            <a:pPr marL="660654" lvl="1" indent="-330327" algn="l">
              <a:lnSpc>
                <a:spcPts val="4590"/>
              </a:lnSpc>
              <a:buFont typeface="Arial"/>
              <a:buChar char="•"/>
            </a:pPr>
            <a:r>
              <a:rPr lang="en-US" sz="3060">
                <a:solidFill>
                  <a:srgbClr val="606060"/>
                </a:solidFill>
                <a:latin typeface="Now Bold"/>
              </a:rPr>
              <a:t>Portfolio Allocation:</a:t>
            </a:r>
            <a:r>
              <a:rPr lang="en-US" sz="3060">
                <a:solidFill>
                  <a:srgbClr val="606060"/>
                </a:solidFill>
                <a:latin typeface="Now"/>
              </a:rPr>
              <a:t> Allocate capital across different strategies, using a diversified approach based on each strategy's expected performance and risk profile.</a:t>
            </a:r>
          </a:p>
          <a:p>
            <a:pPr marL="660654" lvl="1" indent="-330327" algn="l">
              <a:lnSpc>
                <a:spcPts val="4590"/>
              </a:lnSpc>
              <a:buFont typeface="Arial"/>
              <a:buChar char="•"/>
            </a:pPr>
            <a:r>
              <a:rPr lang="en-US" sz="3060">
                <a:solidFill>
                  <a:srgbClr val="606060"/>
                </a:solidFill>
                <a:latin typeface="Now Bold"/>
              </a:rPr>
              <a:t>Continuous Monitoring:</a:t>
            </a:r>
            <a:r>
              <a:rPr lang="en-US" sz="3060">
                <a:solidFill>
                  <a:srgbClr val="606060"/>
                </a:solidFill>
                <a:latin typeface="Now"/>
              </a:rPr>
              <a:t> Set up a system to track each strategy's performance in real-time, including monitoring trading signals, executed trades, and overall portfolio performance.</a:t>
            </a: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a:p>
            <a:pPr algn="l">
              <a:lnSpc>
                <a:spcPts val="4590"/>
              </a:lnSpc>
            </a:pPr>
            <a:endParaRPr lang="en-US" sz="3060">
              <a:solidFill>
                <a:srgbClr val="606060"/>
              </a:solidFill>
              <a:latin typeface="Now"/>
            </a:endParaRPr>
          </a:p>
        </p:txBody>
      </p:sp>
      <p:sp>
        <p:nvSpPr>
          <p:cNvPr id="4" name="Freeform 4"/>
          <p:cNvSpPr/>
          <p:nvPr/>
        </p:nvSpPr>
        <p:spPr>
          <a:xfrm>
            <a:off x="12250049" y="3371850"/>
            <a:ext cx="5292347" cy="4114800"/>
          </a:xfrm>
          <a:custGeom>
            <a:avLst/>
            <a:gdLst/>
            <a:ahLst/>
            <a:cxnLst/>
            <a:rect l="l" t="t" r="r" b="b"/>
            <a:pathLst>
              <a:path w="5292347" h="4114800">
                <a:moveTo>
                  <a:pt x="0" y="0"/>
                </a:moveTo>
                <a:lnTo>
                  <a:pt x="5292347" y="0"/>
                </a:lnTo>
                <a:lnTo>
                  <a:pt x="5292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1478</Words>
  <Application>Microsoft Office PowerPoint</Application>
  <PresentationFormat>Custom</PresentationFormat>
  <Paragraphs>125</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ABeeZee Bold</vt:lpstr>
      <vt:lpstr>Raleway Heavy</vt:lpstr>
      <vt:lpstr>Canva Sans</vt:lpstr>
      <vt:lpstr>Now</vt:lpstr>
      <vt:lpstr>Now Heavy</vt:lpstr>
      <vt:lpstr>Now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Pitch Deck Presentation Template</dc:title>
  <cp:lastModifiedBy>Kartikay Sharma</cp:lastModifiedBy>
  <cp:revision>2</cp:revision>
  <dcterms:created xsi:type="dcterms:W3CDTF">2006-08-16T00:00:00Z</dcterms:created>
  <dcterms:modified xsi:type="dcterms:W3CDTF">2024-06-07T19:06:46Z</dcterms:modified>
  <dc:identifier>DAGHdJH9t0E</dc:identifier>
</cp:coreProperties>
</file>